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2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_rels/slideMaster6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16.xml.rels" ContentType="application/vnd.openxmlformats-package.relationships+xml"/>
  <Override PartName="/ppt/slideMasters/_rels/slideMaster11.xml.rels" ContentType="application/vnd.openxmlformats-package.relationships+xml"/>
  <Override PartName="/ppt/slideMasters/_rels/slideMaster10.xml.rels" ContentType="application/vnd.openxmlformats-package.relationships+xml"/>
  <Override PartName="/ppt/slideMasters/_rels/slideMaster9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5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12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1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4.xml.rels" ContentType="application/vnd.openxmlformats-package.relationships+xml"/>
  <Override PartName="/ppt/slideMasters/_rels/slideMaster3.xml.rels" ContentType="application/vnd.openxmlformats-package.relationships+xml"/>
  <Override PartName="/ppt/slideMasters/slideMaster14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presProps.xml" ContentType="application/vnd.openxmlformats-officedocument.presentationml.presProps+xml"/>
  <Override PartName="/ppt/theme/theme10.xml" ContentType="application/vnd.openxmlformats-officedocument.theme+xml"/>
  <Override PartName="/ppt/theme/theme9.xml" ContentType="application/vnd.openxmlformats-officedocument.theme+xml"/>
  <Override PartName="/ppt/theme/theme8.xml" ContentType="application/vnd.openxmlformats-officedocument.theme+xml"/>
  <Override PartName="/ppt/theme/theme7.xml" ContentType="application/vnd.openxmlformats-officedocument.theme+xml"/>
  <Override PartName="/ppt/theme/theme17.xml" ContentType="application/vnd.openxmlformats-officedocument.theme+xml"/>
  <Override PartName="/ppt/theme/theme16.xml" ContentType="application/vnd.openxmlformats-officedocument.theme+xml"/>
  <Override PartName="/ppt/theme/theme6.xml" ContentType="application/vnd.openxmlformats-officedocument.theme+xml"/>
  <Override PartName="/ppt/theme/theme15.xml" ContentType="application/vnd.openxmlformats-officedocument.theme+xml"/>
  <Override PartName="/ppt/theme/theme5.xml" ContentType="application/vnd.openxmlformats-officedocument.theme+xml"/>
  <Override PartName="/ppt/theme/theme14.xml" ContentType="application/vnd.openxmlformats-officedocument.theme+xml"/>
  <Override PartName="/ppt/theme/theme4.xml" ContentType="application/vnd.openxmlformats-officedocument.theme+xml"/>
  <Override PartName="/ppt/theme/theme1.xml" ContentType="application/vnd.openxmlformats-officedocument.theme+xml"/>
  <Override PartName="/ppt/theme/theme11.xml" ContentType="application/vnd.openxmlformats-officedocument.theme+xml"/>
  <Override PartName="/ppt/theme/theme2.xml" ContentType="application/vnd.openxmlformats-officedocument.theme+xml"/>
  <Override PartName="/ppt/theme/theme12.xml" ContentType="application/vnd.openxmlformats-officedocument.theme+xml"/>
  <Override PartName="/ppt/theme/theme3.xml" ContentType="application/vnd.openxmlformats-officedocument.theme+xml"/>
  <Override PartName="/ppt/theme/theme13.xml" ContentType="application/vnd.openxmlformats-officedocument.theme+xml"/>
  <Override PartName="/ppt/_rels/presentation.xml.rels" ContentType="application/vnd.openxmlformats-package.relationships+xml"/>
  <Override PartName="/ppt/media/image29.png" ContentType="image/png"/>
  <Override PartName="/ppt/media/image28.png" ContentType="image/png"/>
  <Override PartName="/ppt/media/image27.png" ContentType="image/png"/>
  <Override PartName="/ppt/media/image26.png" ContentType="image/png"/>
  <Override PartName="/ppt/media/image25.png" ContentType="image/png"/>
  <Override PartName="/ppt/media/image24.png" ContentType="image/png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14.png" ContentType="image/png"/>
  <Override PartName="/ppt/media/image5.png" ContentType="image/png"/>
  <Override PartName="/ppt/media/image37.png" ContentType="image/png"/>
  <Override PartName="/ppt/media/image15.png" ContentType="image/png"/>
  <Override PartName="/ppt/media/image6.png" ContentType="image/png"/>
  <Override PartName="/ppt/media/image38.png" ContentType="image/png"/>
  <Override PartName="/ppt/media/image1.png" ContentType="image/png"/>
  <Override PartName="/ppt/media/image33.png" ContentType="image/png"/>
  <Override PartName="/ppt/media/image10.png" ContentType="image/png"/>
  <Override PartName="/ppt/media/image47.png" ContentType="image/png"/>
  <Override PartName="/ppt/media/image16.png" ContentType="image/png"/>
  <Override PartName="/ppt/media/image7.png" ContentType="image/png"/>
  <Override PartName="/ppt/media/image39.png" ContentType="image/png"/>
  <Override PartName="/ppt/media/image2.png" ContentType="image/png"/>
  <Override PartName="/ppt/media/image34.png" ContentType="image/png"/>
  <Override PartName="/ppt/media/image11.png" ContentType="image/png"/>
  <Override PartName="/ppt/media/image48.png" ContentType="image/png"/>
  <Override PartName="/ppt/media/image17.png" ContentType="image/png"/>
  <Override PartName="/ppt/media/image45.png" ContentType="image/png"/>
  <Override PartName="/ppt/media/image46.png" ContentType="image/png"/>
  <Override PartName="/ppt/media/image50.png" ContentType="image/png"/>
  <Override PartName="/ppt/media/image13.png" ContentType="image/png"/>
  <Override PartName="/ppt/media/image51.png" ContentType="image/png"/>
  <Override PartName="/ppt/media/image52.png" ContentType="image/png"/>
  <Override PartName="/ppt/media/image41.png" ContentType="image/png"/>
  <Override PartName="/ppt/media/image53.png" ContentType="image/png"/>
  <Override PartName="/ppt/media/image42.png" ContentType="image/png"/>
  <Override PartName="/ppt/media/image54.png" ContentType="image/png"/>
  <Override PartName="/ppt/media/image8.png" ContentType="image/png"/>
  <Override PartName="/ppt/media/image43.png" ContentType="image/png"/>
  <Override PartName="/ppt/media/image55.png" ContentType="image/png"/>
  <Override PartName="/ppt/media/image9.png" ContentType="image/png"/>
  <Override PartName="/ppt/media/image18.png" ContentType="image/png"/>
  <Override PartName="/ppt/media/image44.png" ContentType="image/png"/>
  <Override PartName="/ppt/media/image56.png" ContentType="image/png"/>
  <Override PartName="/ppt/media/image40.png" ContentType="image/png"/>
  <Override PartName="/ppt/media/image32.png" ContentType="image/png"/>
  <Override PartName="/ppt/media/image31.png" ContentType="image/png"/>
  <Override PartName="/ppt/media/image30.png" ContentType="image/png"/>
  <Override PartName="/ppt/media/image4.png" ContentType="image/png"/>
  <Override PartName="/ppt/media/image36.png" ContentType="image/png"/>
  <Override PartName="/ppt/media/image20.png" ContentType="image/png"/>
  <Override PartName="/ppt/media/image57.png" ContentType="image/png"/>
  <Override PartName="/ppt/media/image49.png" ContentType="image/png"/>
  <Override PartName="/ppt/media/image12.png" ContentType="image/png"/>
  <Override PartName="/ppt/media/image3.png" ContentType="image/png"/>
  <Override PartName="/ppt/media/image35.png" ContentType="image/png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Layouts/slideLayout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2.xml.rels" ContentType="application/vnd.openxmlformats-package.relationship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s/_rels/slide27.xml.rels" ContentType="application/vnd.openxmlformats-package.relationships+xml"/>
  <Override PartName="/ppt/slides/_rels/slide18.xml.rels" ContentType="application/vnd.openxmlformats-package.relationships+xml"/>
  <Override PartName="/ppt/slides/_rels/slide11.xml.rels" ContentType="application/vnd.openxmlformats-package.relationships+xml"/>
  <Override PartName="/ppt/slides/_rels/slide28.xml.rels" ContentType="application/vnd.openxmlformats-package.relationships+xml"/>
  <Override PartName="/ppt/slides/_rels/slide30.xml.rels" ContentType="application/vnd.openxmlformats-package.relationships+xml"/>
  <Override PartName="/ppt/slides/_rels/slide19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22.xml.rels" ContentType="application/vnd.openxmlformats-package.relationships+xml"/>
  <Override PartName="/ppt/slides/_rels/slide5.xml.rels" ContentType="application/vnd.openxmlformats-package.relationships+xml"/>
  <Override PartName="/ppt/slides/_rels/slide21.xml.rels" ContentType="application/vnd.openxmlformats-package.relationships+xml"/>
  <Override PartName="/ppt/slides/_rels/slide4.xml.rels" ContentType="application/vnd.openxmlformats-package.relationships+xml"/>
  <Override PartName="/ppt/slides/_rels/slide29.xml.rels" ContentType="application/vnd.openxmlformats-package.relationships+xml"/>
  <Override PartName="/ppt/slides/_rels/slide20.xml.rels" ContentType="application/vnd.openxmlformats-package.relationships+xml"/>
  <Override PartName="/ppt/slides/_rels/slide3.xml.rels" ContentType="application/vnd.openxmlformats-package.relationships+xml"/>
  <Override PartName="/ppt/slides/_rels/slide17.xml.rels" ContentType="application/vnd.openxmlformats-package.relationships+xml"/>
  <Override PartName="/ppt/slides/_rels/slide10.xml.rels" ContentType="application/vnd.openxmlformats-package.relationships+xml"/>
  <Override PartName="/ppt/slides/_rels/slide8.xml.rels" ContentType="application/vnd.openxmlformats-package.relationships+xml"/>
  <Override PartName="/ppt/slides/_rels/slide25.xml.rels" ContentType="application/vnd.openxmlformats-package.relationships+xml"/>
  <Override PartName="/ppt/slides/_rels/slide2.xml.rels" ContentType="application/vnd.openxmlformats-package.relationships+xml"/>
  <Override PartName="/ppt/slides/_rels/slide16.xml.rels" ContentType="application/vnd.openxmlformats-package.relationships+xml"/>
  <Override PartName="/ppt/slides/_rels/slide1.xml.rels" ContentType="application/vnd.openxmlformats-package.relationships+xml"/>
  <Override PartName="/ppt/slides/_rels/slide24.xml.rels" ContentType="application/vnd.openxmlformats-package.relationships+xml"/>
  <Override PartName="/ppt/slides/_rels/slide7.xml.rels" ContentType="application/vnd.openxmlformats-package.relationships+xml"/>
  <Override PartName="/ppt/slides/_rels/slide15.xml.rels" ContentType="application/vnd.openxmlformats-package.relationships+xml"/>
  <Override PartName="/ppt/slides/_rels/slide23.xml.rels" ContentType="application/vnd.openxmlformats-package.relationships+xml"/>
  <Override PartName="/ppt/slides/_rels/slide6.xml.rels" ContentType="application/vnd.openxmlformats-package.relationships+xml"/>
  <Override PartName="/ppt/slides/_rels/slide14.xml.rels" ContentType="application/vnd.openxmlformats-package.relationships+xml"/>
  <Override PartName="/ppt/slides/_rels/slide9.xml.rels" ContentType="application/vnd.openxmlformats-package.relationships+xml"/>
  <Override PartName="/ppt/slides/_rels/slide26.xml.rels" ContentType="application/vnd.openxmlformats-package.relationships+xml"/>
  <Override PartName="/ppt/slides/slide29.xml" ContentType="application/vnd.openxmlformats-officedocument.presentationml.slide+xml"/>
  <Override PartName="/ppt/slides/slide18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4.xml" ContentType="application/vnd.openxmlformats-officedocument.presentationml.slide+xml"/>
  <Override PartName="/ppt/slides/slide12.xml" ContentType="application/vnd.openxmlformats-officedocument.presentationml.slide+xml"/>
  <Override PartName="/ppt/slides/slide24.xml" ContentType="application/vnd.openxmlformats-officedocument.presentationml.slide+xml"/>
  <Override PartName="/ppt/slides/slide5.xml" ContentType="application/vnd.openxmlformats-officedocument.presentationml.slide+xml"/>
  <Override PartName="/ppt/slides/slide13.xml" ContentType="application/vnd.openxmlformats-officedocument.presentationml.slide+xml"/>
  <Override PartName="/ppt/slides/slide25.xml" ContentType="application/vnd.openxmlformats-officedocument.presentationml.slide+xml"/>
  <Override PartName="/ppt/slides/slide30.xml" ContentType="application/vnd.openxmlformats-officedocument.presentationml.slide+xml"/>
  <Override PartName="/ppt/slides/slide28.xml" ContentType="application/vnd.openxmlformats-officedocument.presentationml.slide+xml"/>
  <Override PartName="/ppt/slides/slide11.xml" ContentType="application/vnd.openxmlformats-officedocument.presentationml.slide+xml"/>
  <Override PartName="/ppt/slides/slide3.xml" ContentType="application/vnd.openxmlformats-officedocument.presentationml.slide+xml"/>
  <Override PartName="/ppt/slides/slide9.xml" ContentType="application/vnd.openxmlformats-officedocument.presentationml.slide+xml"/>
  <Override PartName="/ppt/slides/slide17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8.xml" ContentType="application/vnd.openxmlformats-officedocument.presentationml.slide+xml"/>
  <Override PartName="/ppt/slides/slide16.xml" ContentType="application/vnd.openxmlformats-officedocument.presentationml.slide+xml"/>
  <Override PartName="/ppt/slides/slide1.xml" ContentType="application/vnd.openxmlformats-officedocument.presentationml.slide+xml"/>
  <Override PartName="/ppt/slides/slide7.xml" ContentType="application/vnd.openxmlformats-officedocument.presentationml.slide+xml"/>
  <Override PartName="/ppt/slides/slide15.xml" ContentType="application/vnd.openxmlformats-officedocument.presentationml.slide+xml"/>
  <Override PartName="/ppt/slides/slide6.xml" ContentType="application/vnd.openxmlformats-officedocument.presentationml.slide+xml"/>
  <Override PartName="/ppt/slides/slide14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Slides/_rels/notesSlide25.xml.rels" ContentType="application/vnd.openxmlformats-package.relationships+xml"/>
  <Override PartName="/ppt/notesSlides/_rels/notesSlide13.xml.rels" ContentType="application/vnd.openxmlformats-package.relationships+xml"/>
  <Override PartName="/ppt/notesSlides/_rels/notesSlide4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2.xml.rels" ContentType="application/vnd.openxmlformats-package.relationships+xml"/>
  <Override PartName="/ppt/notesSlides/_rels/notesSlide12.xml.rels" ContentType="application/vnd.openxmlformats-package.relationships+xml"/>
  <Override PartName="/ppt/notesSlides/_rels/notesSlide3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1.xml.rels" ContentType="application/vnd.openxmlformats-package.relationships+xml"/>
  <Override PartName="/ppt/notesSlides/_rels/notesSlide29.xml.rels" ContentType="application/vnd.openxmlformats-package.relationships+xml"/>
  <Override PartName="/ppt/notesSlides/_rels/notesSlide30.xml.rels" ContentType="application/vnd.openxmlformats-package.relationships+xml"/>
  <Override PartName="/ppt/notesSlides/_rels/notesSlide28.xml.rels" ContentType="application/vnd.openxmlformats-package.relationships+xml"/>
  <Override PartName="/ppt/notesSlides/_rels/notesSlide27.xml.rels" ContentType="application/vnd.openxmlformats-package.relationships+xml"/>
  <Override PartName="/ppt/notesSlides/_rels/notesSlide26.xml.rels" ContentType="application/vnd.openxmlformats-package.relationships+xml"/>
  <Override PartName="/ppt/notesSlides/_rels/notesSlide20.xml.rels" ContentType="application/vnd.openxmlformats-package.relationships+xml"/>
  <Override PartName="/ppt/notesSlides/_rels/notesSlide14.xml.rels" ContentType="application/vnd.openxmlformats-package.relationships+xml"/>
  <Override PartName="/ppt/notesSlides/_rels/notesSlide5.xml.rels" ContentType="application/vnd.openxmlformats-package.relationships+xml"/>
  <Override PartName="/ppt/notesSlides/_rels/notesSlide19.xml.rels" ContentType="application/vnd.openxmlformats-package.relationships+xml"/>
  <Override PartName="/ppt/notesSlides/_rels/notesSlide21.xml.rels" ContentType="application/vnd.openxmlformats-package.relationships+xml"/>
  <Override PartName="/ppt/notesSlides/_rels/notesSlide15.xml.rels" ContentType="application/vnd.openxmlformats-package.relationships+xml"/>
  <Override PartName="/ppt/notesSlides/_rels/notesSlide6.xml.rels" ContentType="application/vnd.openxmlformats-package.relationships+xml"/>
  <Override PartName="/ppt/notesSlides/_rels/notesSlide22.xml.rels" ContentType="application/vnd.openxmlformats-package.relationships+xml"/>
  <Override PartName="/ppt/notesSlides/_rels/notesSlide16.xml.rels" ContentType="application/vnd.openxmlformats-package.relationships+xml"/>
  <Override PartName="/ppt/notesSlides/_rels/notesSlide7.xml.rels" ContentType="application/vnd.openxmlformats-package.relationships+xml"/>
  <Override PartName="/ppt/notesSlides/_rels/notesSlide23.xml.rels" ContentType="application/vnd.openxmlformats-package.relationships+xml"/>
  <Override PartName="/ppt/notesSlides/_rels/notesSlide17.xml.rels" ContentType="application/vnd.openxmlformats-package.relationships+xml"/>
  <Override PartName="/ppt/notesSlides/_rels/notesSlide8.xml.rels" ContentType="application/vnd.openxmlformats-package.relationships+xml"/>
  <Override PartName="/ppt/notesSlides/_rels/notesSlide24.xml.rels" ContentType="application/vnd.openxmlformats-package.relationships+xml"/>
  <Override PartName="/ppt/notesSlides/_rels/notesSlide18.xml.rels" ContentType="application/vnd.openxmlformats-package.relationships+xml"/>
  <Override PartName="/ppt/notesSlides/_rels/notesSlide9.xml.rels" ContentType="application/vnd.openxmlformats-package.relationships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9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49" r:id="rId3"/>
    <p:sldMasterId id="2147483651" r:id="rId4"/>
    <p:sldMasterId id="2147483653" r:id="rId5"/>
    <p:sldMasterId id="2147483655" r:id="rId6"/>
    <p:sldMasterId id="2147483657" r:id="rId7"/>
    <p:sldMasterId id="2147483659" r:id="rId8"/>
    <p:sldMasterId id="2147483661" r:id="rId9"/>
    <p:sldMasterId id="2147483663" r:id="rId10"/>
    <p:sldMasterId id="2147483665" r:id="rId11"/>
    <p:sldMasterId id="2147483667" r:id="rId12"/>
    <p:sldMasterId id="2147483669" r:id="rId13"/>
    <p:sldMasterId id="2147483671" r:id="rId14"/>
    <p:sldMasterId id="2147483673" r:id="rId15"/>
    <p:sldMasterId id="2147483675" r:id="rId16"/>
    <p:sldMasterId id="2147483677" r:id="rId17"/>
  </p:sldMasterIdLst>
  <p:notesMasterIdLst>
    <p:notesMasterId r:id="rId18"/>
  </p:notesMasterIdLst>
  <p:sldIdLst>
    <p:sldId id="256" r:id="rId19"/>
    <p:sldId id="257" r:id="rId20"/>
    <p:sldId id="258" r:id="rId21"/>
    <p:sldId id="259" r:id="rId22"/>
    <p:sldId id="260" r:id="rId23"/>
    <p:sldId id="261" r:id="rId24"/>
    <p:sldId id="262" r:id="rId25"/>
    <p:sldId id="263" r:id="rId26"/>
    <p:sldId id="264" r:id="rId27"/>
    <p:sldId id="265" r:id="rId28"/>
    <p:sldId id="266" r:id="rId29"/>
    <p:sldId id="267" r:id="rId30"/>
    <p:sldId id="268" r:id="rId31"/>
    <p:sldId id="269" r:id="rId32"/>
    <p:sldId id="270" r:id="rId33"/>
    <p:sldId id="271" r:id="rId34"/>
    <p:sldId id="272" r:id="rId35"/>
    <p:sldId id="273" r:id="rId36"/>
    <p:sldId id="274" r:id="rId37"/>
    <p:sldId id="275" r:id="rId38"/>
    <p:sldId id="276" r:id="rId39"/>
    <p:sldId id="277" r:id="rId40"/>
    <p:sldId id="278" r:id="rId41"/>
    <p:sldId id="279" r:id="rId42"/>
    <p:sldId id="280" r:id="rId43"/>
    <p:sldId id="281" r:id="rId44"/>
    <p:sldId id="282" r:id="rId45"/>
    <p:sldId id="283" r:id="rId46"/>
    <p:sldId id="284" r:id="rId47"/>
    <p:sldId id="285" r:id="rId48"/>
  </p:sldIdLst>
  <p:sldSz cx="14630400" cy="8229600"/>
  <p:notesSz cx="8229600" cy="14630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slideMaster" Target="slideMasters/slideMaster12.xml"/><Relationship Id="rId14" Type="http://schemas.openxmlformats.org/officeDocument/2006/relationships/slideMaster" Target="slideMasters/slideMaster13.xml"/><Relationship Id="rId15" Type="http://schemas.openxmlformats.org/officeDocument/2006/relationships/slideMaster" Target="slideMasters/slideMaster14.xml"/><Relationship Id="rId16" Type="http://schemas.openxmlformats.org/officeDocument/2006/relationships/slideMaster" Target="slideMasters/slideMaster15.xml"/><Relationship Id="rId17" Type="http://schemas.openxmlformats.org/officeDocument/2006/relationships/slideMaster" Target="slideMasters/slideMaster16.xml"/><Relationship Id="rId18" Type="http://schemas.openxmlformats.org/officeDocument/2006/relationships/notesMaster" Target="notesMasters/notesMaster1.xml"/><Relationship Id="rId19" Type="http://schemas.openxmlformats.org/officeDocument/2006/relationships/slide" Target="slides/slide1.xml"/><Relationship Id="rId20" Type="http://schemas.openxmlformats.org/officeDocument/2006/relationships/slide" Target="slides/slide2.xml"/><Relationship Id="rId21" Type="http://schemas.openxmlformats.org/officeDocument/2006/relationships/slide" Target="slides/slide3.xml"/><Relationship Id="rId22" Type="http://schemas.openxmlformats.org/officeDocument/2006/relationships/slide" Target="slides/slide4.xml"/><Relationship Id="rId23" Type="http://schemas.openxmlformats.org/officeDocument/2006/relationships/slide" Target="slides/slide5.xml"/><Relationship Id="rId24" Type="http://schemas.openxmlformats.org/officeDocument/2006/relationships/slide" Target="slides/slide6.xml"/><Relationship Id="rId25" Type="http://schemas.openxmlformats.org/officeDocument/2006/relationships/slide" Target="slides/slide7.xml"/><Relationship Id="rId26" Type="http://schemas.openxmlformats.org/officeDocument/2006/relationships/slide" Target="slides/slide8.xml"/><Relationship Id="rId27" Type="http://schemas.openxmlformats.org/officeDocument/2006/relationships/slide" Target="slides/slide9.xml"/><Relationship Id="rId28" Type="http://schemas.openxmlformats.org/officeDocument/2006/relationships/slide" Target="slides/slide10.xml"/><Relationship Id="rId29" Type="http://schemas.openxmlformats.org/officeDocument/2006/relationships/slide" Target="slides/slide11.xml"/><Relationship Id="rId30" Type="http://schemas.openxmlformats.org/officeDocument/2006/relationships/slide" Target="slides/slide12.xml"/><Relationship Id="rId31" Type="http://schemas.openxmlformats.org/officeDocument/2006/relationships/slide" Target="slides/slide13.xml"/><Relationship Id="rId32" Type="http://schemas.openxmlformats.org/officeDocument/2006/relationships/slide" Target="slides/slide14.xml"/><Relationship Id="rId33" Type="http://schemas.openxmlformats.org/officeDocument/2006/relationships/slide" Target="slides/slide15.xml"/><Relationship Id="rId34" Type="http://schemas.openxmlformats.org/officeDocument/2006/relationships/slide" Target="slides/slide16.xml"/><Relationship Id="rId35" Type="http://schemas.openxmlformats.org/officeDocument/2006/relationships/slide" Target="slides/slide17.xml"/><Relationship Id="rId36" Type="http://schemas.openxmlformats.org/officeDocument/2006/relationships/slide" Target="slides/slide18.xml"/><Relationship Id="rId37" Type="http://schemas.openxmlformats.org/officeDocument/2006/relationships/slide" Target="slides/slide19.xml"/><Relationship Id="rId38" Type="http://schemas.openxmlformats.org/officeDocument/2006/relationships/slide" Target="slides/slide20.xml"/><Relationship Id="rId39" Type="http://schemas.openxmlformats.org/officeDocument/2006/relationships/slide" Target="slides/slide21.xml"/><Relationship Id="rId40" Type="http://schemas.openxmlformats.org/officeDocument/2006/relationships/slide" Target="slides/slide22.xml"/><Relationship Id="rId41" Type="http://schemas.openxmlformats.org/officeDocument/2006/relationships/slide" Target="slides/slide23.xml"/><Relationship Id="rId42" Type="http://schemas.openxmlformats.org/officeDocument/2006/relationships/slide" Target="slides/slide24.xml"/><Relationship Id="rId43" Type="http://schemas.openxmlformats.org/officeDocument/2006/relationships/slide" Target="slides/slide25.xml"/><Relationship Id="rId44" Type="http://schemas.openxmlformats.org/officeDocument/2006/relationships/slide" Target="slides/slide26.xml"/><Relationship Id="rId45" Type="http://schemas.openxmlformats.org/officeDocument/2006/relationships/slide" Target="slides/slide27.xml"/><Relationship Id="rId46" Type="http://schemas.openxmlformats.org/officeDocument/2006/relationships/slide" Target="slides/slide28.xml"/><Relationship Id="rId47" Type="http://schemas.openxmlformats.org/officeDocument/2006/relationships/slide" Target="slides/slide29.xml"/><Relationship Id="rId48" Type="http://schemas.openxmlformats.org/officeDocument/2006/relationships/slide" Target="slides/slide30.xml"/><Relationship Id="rId49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17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sldImg"/>
          </p:nvPr>
        </p:nvSpPr>
        <p:spPr>
          <a:xfrm>
            <a:off x="0" y="812520"/>
            <a:ext cx="360" cy="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solidFill>
                  <a:schemeClr val="dk1"/>
                </a:solidFill>
                <a:latin typeface="Calibri Light"/>
              </a:rPr>
              <a:t>Click to move the slide</a:t>
            </a:r>
            <a:endParaRPr b="0" lang="en-US" sz="4400" spc="-1" strike="noStrike">
              <a:solidFill>
                <a:schemeClr val="dk1"/>
              </a:solidFill>
              <a:latin typeface="Calibri Light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Click to edit the notes format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&lt;header&gt;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5" name="PlaceHolder 5"/>
          <p:cNvSpPr>
            <a:spLocks noGrp="1"/>
          </p:cNvSpPr>
          <p:nvPr>
            <p:ph type="ft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6" name="PlaceHolder 6"/>
          <p:cNvSpPr>
            <a:spLocks noGrp="1"/>
          </p:cNvSpPr>
          <p:nvPr>
            <p:ph type="sldNum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fld id="{5BAAB72F-C0AE-4CAF-8041-C5231A303904}" type="slidenum"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
</Relationships>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
</Relationships>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
</Relationships>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
</Relationships>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
</Relationships>
</file>

<file path=ppt/notesSlides/_rels/notesSlide19.xml.rels><?xml version="1.0" encoding="UTF-8"?>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20.xml.rels><?xml version="1.0" encoding="UTF-8"?>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
</Relationships>
</file>

<file path=ppt/notesSlides/_rels/notesSlide21.xml.rels><?xml version="1.0" encoding="UTF-8"?>
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
</Relationships>
</file>

<file path=ppt/notesSlides/_rels/notesSlide22.xml.rels><?xml version="1.0" encoding="UTF-8"?>
<Relationships xmlns="http://schemas.openxmlformats.org/package/2006/relationships"><Relationship Id="rId1" Type="http://schemas.openxmlformats.org/officeDocument/2006/relationships/slide" Target="../slides/slide22.xml"/><Relationship Id="rId2" Type="http://schemas.openxmlformats.org/officeDocument/2006/relationships/notesMaster" Target="../notesMasters/notesMaster1.xml"/>
</Relationships>
</file>

<file path=ppt/notesSlides/_rels/notesSlide23.xml.rels><?xml version="1.0" encoding="UTF-8"?>
<Relationships xmlns="http://schemas.openxmlformats.org/package/2006/relationships"><Relationship Id="rId1" Type="http://schemas.openxmlformats.org/officeDocument/2006/relationships/slide" Target="../slides/slide23.xml"/><Relationship Id="rId2" Type="http://schemas.openxmlformats.org/officeDocument/2006/relationships/notesMaster" Target="../notesMasters/notesMaster1.xml"/>
</Relationships>
</file>

<file path=ppt/notesSlides/_rels/notesSlide24.xml.rels><?xml version="1.0" encoding="UTF-8"?>
<Relationships xmlns="http://schemas.openxmlformats.org/package/2006/relationships"><Relationship Id="rId1" Type="http://schemas.openxmlformats.org/officeDocument/2006/relationships/slide" Target="../slides/slide24.xml"/><Relationship Id="rId2" Type="http://schemas.openxmlformats.org/officeDocument/2006/relationships/notesMaster" Target="../notesMasters/notesMaster1.xml"/>
</Relationships>
</file>

<file path=ppt/notesSlides/_rels/notesSlide25.xml.rels><?xml version="1.0" encoding="UTF-8"?>
<Relationships xmlns="http://schemas.openxmlformats.org/package/2006/relationships"><Relationship Id="rId1" Type="http://schemas.openxmlformats.org/officeDocument/2006/relationships/slide" Target="../slides/slide25.xml"/><Relationship Id="rId2" Type="http://schemas.openxmlformats.org/officeDocument/2006/relationships/notesMaster" Target="../notesMasters/notesMaster1.xml"/>
</Relationships>
</file>

<file path=ppt/notesSlides/_rels/notesSlide26.xml.rels><?xml version="1.0" encoding="UTF-8"?>
<Relationships xmlns="http://schemas.openxmlformats.org/package/2006/relationships"><Relationship Id="rId1" Type="http://schemas.openxmlformats.org/officeDocument/2006/relationships/slide" Target="../slides/slide26.xml"/><Relationship Id="rId2" Type="http://schemas.openxmlformats.org/officeDocument/2006/relationships/notesMaster" Target="../notesMasters/notesMaster1.xml"/>
</Relationships>
</file>

<file path=ppt/notesSlides/_rels/notesSlide27.xml.rels><?xml version="1.0" encoding="UTF-8"?>
<Relationships xmlns="http://schemas.openxmlformats.org/package/2006/relationships"><Relationship Id="rId1" Type="http://schemas.openxmlformats.org/officeDocument/2006/relationships/slide" Target="../slides/slide27.xml"/><Relationship Id="rId2" Type="http://schemas.openxmlformats.org/officeDocument/2006/relationships/notesMaster" Target="../notesMasters/notesMaster1.xml"/>
</Relationships>
</file>

<file path=ppt/notesSlides/_rels/notesSlide28.xml.rels><?xml version="1.0" encoding="UTF-8"?>
<Relationships xmlns="http://schemas.openxmlformats.org/package/2006/relationships"><Relationship Id="rId1" Type="http://schemas.openxmlformats.org/officeDocument/2006/relationships/slide" Target="../slides/slide28.xml"/><Relationship Id="rId2" Type="http://schemas.openxmlformats.org/officeDocument/2006/relationships/notesMaster" Target="../notesMasters/notesMaster1.xml"/>
</Relationships>
</file>

<file path=ppt/notesSlides/_rels/notesSlide29.xml.rels><?xml version="1.0" encoding="UTF-8"?>
<Relationships xmlns="http://schemas.openxmlformats.org/package/2006/relationships"><Relationship Id="rId1" Type="http://schemas.openxmlformats.org/officeDocument/2006/relationships/slide" Target="../slides/slide29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30.xml.rels><?xml version="1.0" encoding="UTF-8"?>
<Relationships xmlns="http://schemas.openxmlformats.org/package/2006/relationships"><Relationship Id="rId1" Type="http://schemas.openxmlformats.org/officeDocument/2006/relationships/slide" Target="../slides/slide30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43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3" name="PlaceHolder 3"/>
          <p:cNvSpPr>
            <a:spLocks noGrp="1"/>
          </p:cNvSpPr>
          <p:nvPr>
            <p:ph type="sldNum" idx="4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D4CFF6EF-E460-490B-ADAF-A91FE13DE94C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45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0" name="PlaceHolder 3"/>
          <p:cNvSpPr>
            <a:spLocks noGrp="1"/>
          </p:cNvSpPr>
          <p:nvPr>
            <p:ph type="sldNum" idx="13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2C666D21-7A8F-4242-872E-44A20C2A6BE8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46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3" name="PlaceHolder 3"/>
          <p:cNvSpPr>
            <a:spLocks noGrp="1"/>
          </p:cNvSpPr>
          <p:nvPr>
            <p:ph type="sldNum" idx="14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93056AA5-2F92-44FA-94C8-61EBD32B8CAC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46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6" name="PlaceHolder 3"/>
          <p:cNvSpPr>
            <a:spLocks noGrp="1"/>
          </p:cNvSpPr>
          <p:nvPr>
            <p:ph type="sldNum" idx="15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C5579DB2-4938-4977-8F71-ED95CD041D83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46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9" name="PlaceHolder 3"/>
          <p:cNvSpPr>
            <a:spLocks noGrp="1"/>
          </p:cNvSpPr>
          <p:nvPr>
            <p:ph type="sldNum" idx="16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92EC2829-7D50-4AAB-866A-76F0BFBB92A1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47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2" name="PlaceHolder 3"/>
          <p:cNvSpPr>
            <a:spLocks noGrp="1"/>
          </p:cNvSpPr>
          <p:nvPr>
            <p:ph type="sldNum" idx="17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445F1EDE-45BE-45DA-83A3-506B44398B47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47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5" name="PlaceHolder 3"/>
          <p:cNvSpPr>
            <a:spLocks noGrp="1"/>
          </p:cNvSpPr>
          <p:nvPr>
            <p:ph type="sldNum" idx="18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FB010351-6448-4D8C-868F-EA73A07B4FA4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47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8" name="PlaceHolder 3"/>
          <p:cNvSpPr>
            <a:spLocks noGrp="1"/>
          </p:cNvSpPr>
          <p:nvPr>
            <p:ph type="sldNum" idx="19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9DAD0F97-AC4C-4C01-9C31-318AED649466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48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1" name="PlaceHolder 3"/>
          <p:cNvSpPr>
            <a:spLocks noGrp="1"/>
          </p:cNvSpPr>
          <p:nvPr>
            <p:ph type="sldNum" idx="20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933B4468-28E2-4DB2-A4C1-FA02F6E8A9EE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48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4" name="PlaceHolder 3"/>
          <p:cNvSpPr>
            <a:spLocks noGrp="1"/>
          </p:cNvSpPr>
          <p:nvPr>
            <p:ph type="sldNum" idx="21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24D95D2C-6B01-45B5-A200-C9C6FB8AD2A8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48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7" name="PlaceHolder 3"/>
          <p:cNvSpPr>
            <a:spLocks noGrp="1"/>
          </p:cNvSpPr>
          <p:nvPr>
            <p:ph type="sldNum" idx="22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47938870-69E7-48D4-8A2B-F30A154536D0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43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6" name="PlaceHolder 3"/>
          <p:cNvSpPr>
            <a:spLocks noGrp="1"/>
          </p:cNvSpPr>
          <p:nvPr>
            <p:ph type="sldNum" idx="5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3D351E5F-360F-4353-9AE7-7B13C719E5D6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2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48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0" name="PlaceHolder 3"/>
          <p:cNvSpPr>
            <a:spLocks noGrp="1"/>
          </p:cNvSpPr>
          <p:nvPr>
            <p:ph type="sldNum" idx="23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79E2D3B5-DC6F-4B33-8AA2-098F5942422C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2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49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3" name="PlaceHolder 3"/>
          <p:cNvSpPr>
            <a:spLocks noGrp="1"/>
          </p:cNvSpPr>
          <p:nvPr>
            <p:ph type="sldNum" idx="24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30016711-7F76-46E2-B715-3741ADE74A2B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2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49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6" name="PlaceHolder 3"/>
          <p:cNvSpPr>
            <a:spLocks noGrp="1"/>
          </p:cNvSpPr>
          <p:nvPr>
            <p:ph type="sldNum" idx="25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53A338E0-9FE2-460D-B3F1-8057D4442926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2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49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9" name="PlaceHolder 3"/>
          <p:cNvSpPr>
            <a:spLocks noGrp="1"/>
          </p:cNvSpPr>
          <p:nvPr>
            <p:ph type="sldNum" idx="26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BBFDFB58-D1D8-457C-B8FF-8A2C19F484D7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2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50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2" name="PlaceHolder 3"/>
          <p:cNvSpPr>
            <a:spLocks noGrp="1"/>
          </p:cNvSpPr>
          <p:nvPr>
            <p:ph type="sldNum" idx="27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145321DE-0E7D-4C2D-85EA-F5CCCF3FE9A4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2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50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5" name="PlaceHolder 3"/>
          <p:cNvSpPr>
            <a:spLocks noGrp="1"/>
          </p:cNvSpPr>
          <p:nvPr>
            <p:ph type="sldNum" idx="28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81309EA8-4EC1-4A2A-9B3D-C888F53BEFF9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2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50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8" name="PlaceHolder 3"/>
          <p:cNvSpPr>
            <a:spLocks noGrp="1"/>
          </p:cNvSpPr>
          <p:nvPr>
            <p:ph type="sldNum" idx="29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4D18E4B5-A890-4C35-A8D0-53FB892F9AA2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2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51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1" name="PlaceHolder 3"/>
          <p:cNvSpPr>
            <a:spLocks noGrp="1"/>
          </p:cNvSpPr>
          <p:nvPr>
            <p:ph type="sldNum" idx="30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0B3FCB5D-B253-48E6-9E61-67A19BFA248E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2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51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4" name="PlaceHolder 3"/>
          <p:cNvSpPr>
            <a:spLocks noGrp="1"/>
          </p:cNvSpPr>
          <p:nvPr>
            <p:ph type="sldNum" idx="31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FE7FC4E7-3EFD-4ACA-8B69-332C33D017FF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2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51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7" name="PlaceHolder 3"/>
          <p:cNvSpPr>
            <a:spLocks noGrp="1"/>
          </p:cNvSpPr>
          <p:nvPr>
            <p:ph type="sldNum" idx="32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0DA9E433-5C05-4DD4-81B3-445A3C869E95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43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9" name="PlaceHolder 3"/>
          <p:cNvSpPr>
            <a:spLocks noGrp="1"/>
          </p:cNvSpPr>
          <p:nvPr>
            <p:ph type="sldNum" idx="6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02DF6FA3-C9BE-4465-9141-83759946C240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3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51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0" name="PlaceHolder 3"/>
          <p:cNvSpPr>
            <a:spLocks noGrp="1"/>
          </p:cNvSpPr>
          <p:nvPr>
            <p:ph type="sldNum" idx="33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53F02DF5-97F9-4A82-8791-363BF8C39193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44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2" name="PlaceHolder 3"/>
          <p:cNvSpPr>
            <a:spLocks noGrp="1"/>
          </p:cNvSpPr>
          <p:nvPr>
            <p:ph type="sldNum" idx="7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3A5A291B-CCDB-4EED-9C4A-C99942C804F1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44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5" name="PlaceHolder 3"/>
          <p:cNvSpPr>
            <a:spLocks noGrp="1"/>
          </p:cNvSpPr>
          <p:nvPr>
            <p:ph type="sldNum" idx="8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E1612CA6-2DF2-4596-895F-60377AF8E752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44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8" name="PlaceHolder 3"/>
          <p:cNvSpPr>
            <a:spLocks noGrp="1"/>
          </p:cNvSpPr>
          <p:nvPr>
            <p:ph type="sldNum" idx="9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72964DA9-E1A1-4B27-8CD8-6AFE527F8964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45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1" name="PlaceHolder 3"/>
          <p:cNvSpPr>
            <a:spLocks noGrp="1"/>
          </p:cNvSpPr>
          <p:nvPr>
            <p:ph type="sldNum" idx="10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B9F55DBA-22AF-4D10-8133-D3D1BE32D8B4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45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4" name="PlaceHolder 3"/>
          <p:cNvSpPr>
            <a:spLocks noGrp="1"/>
          </p:cNvSpPr>
          <p:nvPr>
            <p:ph type="sldNum" idx="11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7A8A6CE1-2DA8-472B-A349-4873416905AB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45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7" name="PlaceHolder 3"/>
          <p:cNvSpPr>
            <a:spLocks noGrp="1"/>
          </p:cNvSpPr>
          <p:nvPr>
            <p:ph type="sldNum" idx="12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D6A457DF-D0DF-4E08-943C-99611BE80604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chemeClr val="dk1"/>
              </a:solidFill>
              <a:latin typeface="Calibri Light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2 master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3 master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4 master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5 master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7 master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8 master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1 master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9.xml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10.xml"/>
</Relationships>
</file>

<file path=ppt/slideMasters/_rels/slideMaster12.xml.rels><?xml version="1.0" encoding="UTF-8"?>
<Relationships xmlns="http://schemas.openxmlformats.org/package/2006/relationships"><Relationship Id="rId1" Type="http://schemas.openxmlformats.org/officeDocument/2006/relationships/theme" Target="../theme/theme12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11.xml"/>
</Relationships>
</file>

<file path=ppt/slideMasters/_rels/slideMaster13.xml.rels><?xml version="1.0" encoding="UTF-8"?>
<Relationships xmlns="http://schemas.openxmlformats.org/package/2006/relationships"><Relationship Id="rId1" Type="http://schemas.openxmlformats.org/officeDocument/2006/relationships/theme" Target="../theme/theme13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12.xml"/>
</Relationships>
</file>

<file path=ppt/slideMasters/_rels/slideMaster14.xml.rels><?xml version="1.0" encoding="UTF-8"?>
<Relationships xmlns="http://schemas.openxmlformats.org/package/2006/relationships"><Relationship Id="rId1" Type="http://schemas.openxmlformats.org/officeDocument/2006/relationships/theme" Target="../theme/theme14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13.xml"/>
</Relationships>
</file>

<file path=ppt/slideMasters/_rels/slideMaster15.xml.rels><?xml version="1.0" encoding="UTF-8"?>
<Relationships xmlns="http://schemas.openxmlformats.org/package/2006/relationships"><Relationship Id="rId1" Type="http://schemas.openxmlformats.org/officeDocument/2006/relationships/theme" Target="../theme/theme15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14.xml"/>
</Relationships>
</file>

<file path=ppt/slideMasters/_rels/slideMaster16.xml.rels><?xml version="1.0" encoding="UTF-8"?>
<Relationships xmlns="http://schemas.openxmlformats.org/package/2006/relationships"><Relationship Id="rId1" Type="http://schemas.openxmlformats.org/officeDocument/2006/relationships/theme" Target="../theme/theme16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15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1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2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3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4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5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6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7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bg2="lt2" tx1="dk1" tx2="dk2" accent1="accent1" accent2="accent2" accent3="accent3" accent4="accent4" accent5="accent5" accent6="accent6" hlink="hlink" folHlink="folHlink"/>
  <p:sldLayoutIdLst/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aabcb6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ff8f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2" name="Image 0" descr="preencoded.png">
            <a:hlinkClick r:id="rId2"/>
          </p:cNvPr>
          <p:cNvPicPr/>
          <p:nvPr/>
        </p:nvPicPr>
        <p:blipFill>
          <a:blip r:embed="rId3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ln w="0">
            <a:noFill/>
          </a:ln>
        </p:spPr>
      </p:pic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chemeClr val="dk1"/>
                </a:solidFill>
                <a:latin typeface="Calibri Light"/>
              </a:rPr>
              <a:t>Click to edit the title text format</a:t>
            </a:r>
            <a:endParaRPr b="0" lang="en-US" sz="4400" spc="-1" strike="noStrike">
              <a:solidFill>
                <a:schemeClr val="dk1"/>
              </a:solidFill>
              <a:latin typeface="Calibri Light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chemeClr val="dk1"/>
                </a:solidFill>
                <a:latin typeface="Calibri"/>
              </a:rPr>
              <a:t>Click to edit the outline text format</a:t>
            </a: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chemeClr val="dk1"/>
                </a:solidFill>
                <a:latin typeface="Calibri"/>
              </a:rPr>
              <a:t>Second Outline Level</a:t>
            </a:r>
            <a:endParaRPr b="0" lang="en-US" sz="24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Third Outline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Fourth Outline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6" r:id="rId4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aabcb6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" name="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ff8f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7" name="Image 0" descr="preencoded.png">
            <a:hlinkClick r:id="rId2"/>
          </p:cNvPr>
          <p:cNvPicPr/>
          <p:nvPr/>
        </p:nvPicPr>
        <p:blipFill>
          <a:blip r:embed="rId3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ln w="0">
            <a:noFill/>
          </a:ln>
        </p:spPr>
      </p:pic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chemeClr val="dk1"/>
                </a:solidFill>
                <a:latin typeface="Calibri Light"/>
              </a:rPr>
              <a:t>Click to edit the title text format</a:t>
            </a:r>
            <a:endParaRPr b="0" lang="en-US" sz="4400" spc="-1" strike="noStrike">
              <a:solidFill>
                <a:schemeClr val="dk1"/>
              </a:solidFill>
              <a:latin typeface="Calibri Light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chemeClr val="dk1"/>
                </a:solidFill>
                <a:latin typeface="Calibri"/>
              </a:rPr>
              <a:t>Click to edit the outline text format</a:t>
            </a: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chemeClr val="dk1"/>
                </a:solidFill>
                <a:latin typeface="Calibri"/>
              </a:rPr>
              <a:t>Second Outline Level</a:t>
            </a:r>
            <a:endParaRPr b="0" lang="en-US" sz="24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Third Outline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Fourth Outline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8" r:id="rId4"/>
  </p:sldLayoutIdLst>
</p:sldMaster>
</file>

<file path=ppt/slideMasters/slideMaster1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aabcb6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ff8f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2" name="Image 0" descr="preencoded.png">
            <a:hlinkClick r:id="rId2"/>
          </p:cNvPr>
          <p:cNvPicPr/>
          <p:nvPr/>
        </p:nvPicPr>
        <p:blipFill>
          <a:blip r:embed="rId3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ln w="0"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670" r:id="rId4"/>
  </p:sldLayoutIdLst>
</p:sldMaster>
</file>

<file path=ppt/slideMasters/slideMaster1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aabcb6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ff8f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5" name="Image 0" descr="preencoded.png">
            <a:hlinkClick r:id="rId2"/>
          </p:cNvPr>
          <p:cNvPicPr/>
          <p:nvPr/>
        </p:nvPicPr>
        <p:blipFill>
          <a:blip r:embed="rId3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ln w="0">
            <a:noFill/>
          </a:ln>
        </p:spPr>
      </p:pic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chemeClr val="dk1"/>
                </a:solidFill>
                <a:latin typeface="Calibri Light"/>
              </a:rPr>
              <a:t>Click to edit the title text format</a:t>
            </a:r>
            <a:endParaRPr b="0" lang="en-US" sz="4400" spc="-1" strike="noStrike">
              <a:solidFill>
                <a:schemeClr val="dk1"/>
              </a:solidFill>
              <a:latin typeface="Calibri Light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chemeClr val="dk1"/>
                </a:solidFill>
                <a:latin typeface="Calibri"/>
              </a:rPr>
              <a:t>Click to edit the outline text format</a:t>
            </a: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chemeClr val="dk1"/>
                </a:solidFill>
                <a:latin typeface="Calibri"/>
              </a:rPr>
              <a:t>Second Outline Level</a:t>
            </a:r>
            <a:endParaRPr b="0" lang="en-US" sz="24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Third Outline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Fourth Outline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2" r:id="rId4"/>
  </p:sldLayoutIdLst>
</p:sldMaster>
</file>

<file path=ppt/slideMasters/slideMaster1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aabcb6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ff8f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0" name="Image 0" descr="preencoded.png">
            <a:hlinkClick r:id="rId2"/>
          </p:cNvPr>
          <p:cNvPicPr/>
          <p:nvPr/>
        </p:nvPicPr>
        <p:blipFill>
          <a:blip r:embed="rId3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ln w="0"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674" r:id="rId4"/>
  </p:sldLayoutIdLst>
</p:sldMaster>
</file>

<file path=ppt/slideMasters/slideMaster1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aabcb6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ff8f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3" name="Image 0" descr="preencoded.png">
            <a:hlinkClick r:id="rId2"/>
          </p:cNvPr>
          <p:cNvPicPr/>
          <p:nvPr/>
        </p:nvPicPr>
        <p:blipFill>
          <a:blip r:embed="rId3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ln w="0">
            <a:noFill/>
          </a:ln>
        </p:spPr>
      </p:pic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chemeClr val="dk1"/>
                </a:solidFill>
                <a:latin typeface="Calibri Light"/>
              </a:rPr>
              <a:t>Click to edit the title text format</a:t>
            </a:r>
            <a:endParaRPr b="0" lang="en-US" sz="4400" spc="-1" strike="noStrike">
              <a:solidFill>
                <a:schemeClr val="dk1"/>
              </a:solidFill>
              <a:latin typeface="Calibri Light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chemeClr val="dk1"/>
                </a:solidFill>
                <a:latin typeface="Calibri"/>
              </a:rPr>
              <a:t>Click to edit the outline text format</a:t>
            </a: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chemeClr val="dk1"/>
                </a:solidFill>
                <a:latin typeface="Calibri"/>
              </a:rPr>
              <a:t>Second Outline Level</a:t>
            </a:r>
            <a:endParaRPr b="0" lang="en-US" sz="24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Third Outline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Fourth Outline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6" r:id="rId4"/>
  </p:sldLayoutIdLst>
</p:sldMaster>
</file>

<file path=ppt/slideMasters/slideMaster1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aabcb6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ff8f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8" name="Image 0" descr="preencoded.png">
            <a:hlinkClick r:id="rId2"/>
          </p:cNvPr>
          <p:cNvPicPr/>
          <p:nvPr/>
        </p:nvPicPr>
        <p:blipFill>
          <a:blip r:embed="rId3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ln w="0">
            <a:noFill/>
          </a:ln>
        </p:spPr>
      </p:pic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chemeClr val="dk1"/>
                </a:solidFill>
                <a:latin typeface="Calibri Light"/>
              </a:rPr>
              <a:t>Click to edit the title text format</a:t>
            </a:r>
            <a:endParaRPr b="0" lang="en-US" sz="4400" spc="-1" strike="noStrike">
              <a:solidFill>
                <a:schemeClr val="dk1"/>
              </a:solidFill>
              <a:latin typeface="Calibri Light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chemeClr val="dk1"/>
                </a:solidFill>
                <a:latin typeface="Calibri"/>
              </a:rPr>
              <a:t>Click to edit the outline text format</a:t>
            </a: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chemeClr val="dk1"/>
                </a:solidFill>
                <a:latin typeface="Calibri"/>
              </a:rPr>
              <a:t>Second Outline Level</a:t>
            </a:r>
            <a:endParaRPr b="0" lang="en-US" sz="24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Third Outline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Fourth Outline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8" r:id="rId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aabcb6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" name="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ff8f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" name="Image 0" descr="preencoded.png">
            <a:hlinkClick r:id="rId2"/>
          </p:cNvPr>
          <p:cNvPicPr/>
          <p:nvPr/>
        </p:nvPicPr>
        <p:blipFill>
          <a:blip r:embed="rId3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chemeClr val="dk1"/>
                </a:solidFill>
                <a:latin typeface="Calibri Light"/>
              </a:rPr>
              <a:t>Click to edit the title text </a:t>
            </a:r>
            <a:r>
              <a:rPr b="0" lang="en-US" sz="4400" spc="-1" strike="noStrike">
                <a:solidFill>
                  <a:schemeClr val="dk1"/>
                </a:solidFill>
                <a:latin typeface="Calibri Light"/>
              </a:rPr>
              <a:t>format</a:t>
            </a:r>
            <a:endParaRPr b="0" lang="en-US" sz="4400" spc="-1" strike="noStrike">
              <a:solidFill>
                <a:schemeClr val="dk1"/>
              </a:solidFill>
              <a:latin typeface="Calibri Light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chemeClr val="dk1"/>
                </a:solidFill>
                <a:latin typeface="Calibri"/>
              </a:rPr>
              <a:t>Click to edit the outline text format</a:t>
            </a: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chemeClr val="dk1"/>
                </a:solidFill>
                <a:latin typeface="Calibri"/>
              </a:rPr>
              <a:t>Second Outline Level</a:t>
            </a:r>
            <a:endParaRPr b="0" lang="en-US" sz="24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Third Outline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Fourth Outline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0" r:id="rId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aabcb6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ff8f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9" name="Image 0" descr="preencoded.png">
            <a:hlinkClick r:id="rId2"/>
          </p:cNvPr>
          <p:cNvPicPr/>
          <p:nvPr/>
        </p:nvPicPr>
        <p:blipFill>
          <a:blip r:embed="rId3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ln w="0">
            <a:noFill/>
          </a:ln>
        </p:spPr>
      </p:pic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chemeClr val="dk1"/>
                </a:solidFill>
                <a:latin typeface="Calibri Light"/>
              </a:rPr>
              <a:t>Click to edit the title text </a:t>
            </a:r>
            <a:r>
              <a:rPr b="0" lang="en-US" sz="4400" spc="-1" strike="noStrike">
                <a:solidFill>
                  <a:schemeClr val="dk1"/>
                </a:solidFill>
                <a:latin typeface="Calibri Light"/>
              </a:rPr>
              <a:t>format</a:t>
            </a:r>
            <a:endParaRPr b="0" lang="en-US" sz="4400" spc="-1" strike="noStrike">
              <a:solidFill>
                <a:schemeClr val="dk1"/>
              </a:solidFill>
              <a:latin typeface="Calibri Light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chemeClr val="dk1"/>
                </a:solidFill>
                <a:latin typeface="Calibri"/>
              </a:rPr>
              <a:t>Click to edit the outline text format</a:t>
            </a: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chemeClr val="dk1"/>
                </a:solidFill>
                <a:latin typeface="Calibri"/>
              </a:rPr>
              <a:t>Second Outline Level</a:t>
            </a:r>
            <a:endParaRPr b="0" lang="en-US" sz="24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Third Outline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Fourth Outline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2" r:id="rId4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aabcb6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ff8f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4" name="Image 0" descr="preencoded.png">
            <a:hlinkClick r:id="rId2"/>
          </p:cNvPr>
          <p:cNvPicPr/>
          <p:nvPr/>
        </p:nvPicPr>
        <p:blipFill>
          <a:blip r:embed="rId3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ln w="0">
            <a:noFill/>
          </a:ln>
        </p:spPr>
      </p:pic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chemeClr val="dk1"/>
                </a:solidFill>
                <a:latin typeface="Calibri Light"/>
              </a:rPr>
              <a:t>Click to edit the title text format</a:t>
            </a:r>
            <a:endParaRPr b="0" lang="en-US" sz="4400" spc="-1" strike="noStrike">
              <a:solidFill>
                <a:schemeClr val="dk1"/>
              </a:solidFill>
              <a:latin typeface="Calibri Light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chemeClr val="dk1"/>
                </a:solidFill>
                <a:latin typeface="Calibri"/>
              </a:rPr>
              <a:t>Click to edit the outline text format</a:t>
            </a: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chemeClr val="dk1"/>
                </a:solidFill>
                <a:latin typeface="Calibri"/>
              </a:rPr>
              <a:t>Second Outline Level</a:t>
            </a:r>
            <a:endParaRPr b="0" lang="en-US" sz="24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Third Outline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Fourth Outline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4" r:id="rId4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aabcb6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ff8f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9" name="Image 0" descr="preencoded.png">
            <a:hlinkClick r:id="rId2"/>
          </p:cNvPr>
          <p:cNvPicPr/>
          <p:nvPr/>
        </p:nvPicPr>
        <p:blipFill>
          <a:blip r:embed="rId3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ln w="0">
            <a:noFill/>
          </a:ln>
        </p:spPr>
      </p:pic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chemeClr val="dk1"/>
                </a:solidFill>
                <a:latin typeface="Calibri Light"/>
              </a:rPr>
              <a:t>Click to edit the title text format</a:t>
            </a:r>
            <a:endParaRPr b="0" lang="en-US" sz="4400" spc="-1" strike="noStrike">
              <a:solidFill>
                <a:schemeClr val="dk1"/>
              </a:solidFill>
              <a:latin typeface="Calibri Light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chemeClr val="dk1"/>
                </a:solidFill>
                <a:latin typeface="Calibri"/>
              </a:rPr>
              <a:t>Click to edit the outline text format</a:t>
            </a: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chemeClr val="dk1"/>
                </a:solidFill>
                <a:latin typeface="Calibri"/>
              </a:rPr>
              <a:t>Second Outline Level</a:t>
            </a:r>
            <a:endParaRPr b="0" lang="en-US" sz="24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Third Outline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Fourth Outline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6" r:id="rId4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aabcb6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ff8f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4" name="Image 0" descr="preencoded.png">
            <a:hlinkClick r:id="rId2"/>
          </p:cNvPr>
          <p:cNvPicPr/>
          <p:nvPr/>
        </p:nvPicPr>
        <p:blipFill>
          <a:blip r:embed="rId3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ln w="0">
            <a:noFill/>
          </a:ln>
        </p:spPr>
      </p:pic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chemeClr val="dk1"/>
                </a:solidFill>
                <a:latin typeface="Calibri Light"/>
              </a:rPr>
              <a:t>Click to edit the title text format</a:t>
            </a:r>
            <a:endParaRPr b="0" lang="en-US" sz="4400" spc="-1" strike="noStrike">
              <a:solidFill>
                <a:schemeClr val="dk1"/>
              </a:solidFill>
              <a:latin typeface="Calibri Light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chemeClr val="dk1"/>
                </a:solidFill>
                <a:latin typeface="Calibri"/>
              </a:rPr>
              <a:t>Click to edit the outline text format</a:t>
            </a: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chemeClr val="dk1"/>
                </a:solidFill>
                <a:latin typeface="Calibri"/>
              </a:rPr>
              <a:t>Second Outline Level</a:t>
            </a:r>
            <a:endParaRPr b="0" lang="en-US" sz="24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Third Outline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Fourth Outline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8" r:id="rId4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aabcb6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ff8f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9" name="Image 0" descr="preencoded.png">
            <a:hlinkClick r:id="rId2"/>
          </p:cNvPr>
          <p:cNvPicPr/>
          <p:nvPr/>
        </p:nvPicPr>
        <p:blipFill>
          <a:blip r:embed="rId3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ln w="0">
            <a:noFill/>
          </a:ln>
        </p:spPr>
      </p:pic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chemeClr val="dk1"/>
                </a:solidFill>
                <a:latin typeface="Calibri Light"/>
              </a:rPr>
              <a:t>Click to edit the title text format</a:t>
            </a:r>
            <a:endParaRPr b="0" lang="en-US" sz="4400" spc="-1" strike="noStrike">
              <a:solidFill>
                <a:schemeClr val="dk1"/>
              </a:solidFill>
              <a:latin typeface="Calibri Light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chemeClr val="dk1"/>
                </a:solidFill>
                <a:latin typeface="Calibri"/>
              </a:rPr>
              <a:t>Click to edit the outline text format</a:t>
            </a: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chemeClr val="dk1"/>
                </a:solidFill>
                <a:latin typeface="Calibri"/>
              </a:rPr>
              <a:t>Second Outline Level</a:t>
            </a:r>
            <a:endParaRPr b="0" lang="en-US" sz="24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Third Outline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Fourth Outline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0" r:id="rId4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aabcb6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ff8f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4" name="Image 0" descr="preencoded.png">
            <a:hlinkClick r:id="rId2"/>
          </p:cNvPr>
          <p:cNvPicPr/>
          <p:nvPr/>
        </p:nvPicPr>
        <p:blipFill>
          <a:blip r:embed="rId3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ln w="0">
            <a:noFill/>
          </a:ln>
        </p:spPr>
      </p:pic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chemeClr val="dk1"/>
                </a:solidFill>
                <a:latin typeface="Calibri Light"/>
              </a:rPr>
              <a:t>Click to edit the title text format</a:t>
            </a:r>
            <a:endParaRPr b="0" lang="en-US" sz="4400" spc="-1" strike="noStrike">
              <a:solidFill>
                <a:schemeClr val="dk1"/>
              </a:solidFill>
              <a:latin typeface="Calibri Light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chemeClr val="dk1"/>
                </a:solidFill>
                <a:latin typeface="Calibri"/>
              </a:rPr>
              <a:t>Click to edit the outline text format</a:t>
            </a: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chemeClr val="dk1"/>
                </a:solidFill>
                <a:latin typeface="Calibri"/>
              </a:rPr>
              <a:t>Second Outline Level</a:t>
            </a:r>
            <a:endParaRPr b="0" lang="en-US" sz="24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Third Outline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Fourth Outline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4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aabcb6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ff8f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9" name="Image 0" descr="preencoded.png">
            <a:hlinkClick r:id="rId2"/>
          </p:cNvPr>
          <p:cNvPicPr/>
          <p:nvPr/>
        </p:nvPicPr>
        <p:blipFill>
          <a:blip r:embed="rId3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ln w="0"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664" r:id="rId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image" Target="../media/image22.png"/><Relationship Id="rId3" Type="http://schemas.openxmlformats.org/officeDocument/2006/relationships/slideLayout" Target="../slideLayouts/slideLayout11.xml"/><Relationship Id="rId4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image" Target="../media/image24.png"/><Relationship Id="rId3" Type="http://schemas.openxmlformats.org/officeDocument/2006/relationships/slideLayout" Target="../slideLayouts/slideLayout9.xml"/><Relationship Id="rId4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image" Target="../media/image26.png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slideLayout" Target="../slideLayouts/slideLayout10.xml"/><Relationship Id="rId6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image" Target="../media/image30.png"/><Relationship Id="rId3" Type="http://schemas.openxmlformats.org/officeDocument/2006/relationships/slideLayout" Target="../slideLayouts/slideLayout11.xml"/><Relationship Id="rId4" Type="http://schemas.openxmlformats.org/officeDocument/2006/relationships/notesSlide" Target="../notesSlides/notesSlide1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1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image" Target="../media/image34.png"/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slideLayout" Target="../slideLayouts/slideLayout11.xml"/><Relationship Id="rId6" Type="http://schemas.openxmlformats.org/officeDocument/2006/relationships/notesSlide" Target="../notesSlides/notesSlide1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slideLayout" Target="../slideLayouts/slideLayout12.xml"/><Relationship Id="rId3" Type="http://schemas.openxmlformats.org/officeDocument/2006/relationships/notesSlide" Target="../notesSlides/notesSlide18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image" Target="../media/image39.png"/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slideLayout" Target="../slideLayouts/slideLayout13.xml"/><Relationship Id="rId6" Type="http://schemas.openxmlformats.org/officeDocument/2006/relationships/notesSlide" Target="../notesSlides/notesSlide1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20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2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image" Target="../media/image45.png"/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5" Type="http://schemas.openxmlformats.org/officeDocument/2006/relationships/slideLayout" Target="../slideLayouts/slideLayout11.xml"/><Relationship Id="rId6" Type="http://schemas.openxmlformats.org/officeDocument/2006/relationships/notesSlide" Target="../notesSlides/notesSlide22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image" Target="../media/image49.png"/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5" Type="http://schemas.openxmlformats.org/officeDocument/2006/relationships/slideLayout" Target="../slideLayouts/slideLayout12.xml"/><Relationship Id="rId6" Type="http://schemas.openxmlformats.org/officeDocument/2006/relationships/notesSlide" Target="../notesSlides/notesSlide2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52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4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53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25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54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26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55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8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56.png"/><Relationship Id="rId2" Type="http://schemas.openxmlformats.org/officeDocument/2006/relationships/image" Target="../media/image49.png"/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5" Type="http://schemas.openxmlformats.org/officeDocument/2006/relationships/slideLayout" Target="../slideLayouts/slideLayout14.xml"/><Relationship Id="rId6" Type="http://schemas.openxmlformats.org/officeDocument/2006/relationships/notesSlide" Target="../notesSlides/notesSlide29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57.png"/><Relationship Id="rId2" Type="http://schemas.openxmlformats.org/officeDocument/2006/relationships/slideLayout" Target="../slideLayouts/slideLayout15.xml"/><Relationship Id="rId3" Type="http://schemas.openxmlformats.org/officeDocument/2006/relationships/notesSlide" Target="../notesSlides/notesSlide30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4.xml"/><Relationship Id="rId4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slideLayout" Target="../slideLayouts/slideLayout5.xml"/><Relationship Id="rId7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png"/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slideLayout" Target="../slideLayouts/slideLayout8.xml"/><Relationship Id="rId7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image" Target="../media/image20.png"/><Relationship Id="rId3" Type="http://schemas.openxmlformats.org/officeDocument/2006/relationships/slideLayout" Target="../slideLayouts/slideLayout9.xml"/><Relationship Id="rId4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5486040" cy="8229240"/>
          </a:xfrm>
          <a:prstGeom prst="rect">
            <a:avLst/>
          </a:prstGeom>
          <a:ln w="0">
            <a:noFill/>
          </a:ln>
        </p:spPr>
      </p:pic>
      <p:sp>
        <p:nvSpPr>
          <p:cNvPr id="78" name="Text 0"/>
          <p:cNvSpPr/>
          <p:nvPr/>
        </p:nvSpPr>
        <p:spPr>
          <a:xfrm>
            <a:off x="6280200" y="1751400"/>
            <a:ext cx="7556040" cy="293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7699"/>
              </a:lnSpc>
              <a:tabLst>
                <a:tab algn="l" pos="0"/>
              </a:tabLst>
            </a:pPr>
            <a:r>
              <a:rPr b="0" lang="en-US" sz="6150" spc="-185" strike="noStrike">
                <a:solidFill>
                  <a:srgbClr val="2c3f42"/>
                </a:solidFill>
                <a:latin typeface="Bitter Medium"/>
                <a:ea typeface="Bitter Medium"/>
              </a:rPr>
              <a:t>Serverless Computing: Evolution and Challenges</a:t>
            </a:r>
            <a:endParaRPr b="0" lang="en-US" sz="61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Text 1"/>
          <p:cNvSpPr/>
          <p:nvPr/>
        </p:nvSpPr>
        <p:spPr>
          <a:xfrm>
            <a:off x="6280200" y="5026320"/>
            <a:ext cx="7556040" cy="145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pc="-38" strike="noStrike">
                <a:solidFill>
                  <a:srgbClr val="2b2e3c"/>
                </a:solidFill>
                <a:latin typeface="Open Sans"/>
                <a:ea typeface="Open Sans"/>
              </a:rPr>
              <a:t>Digital technologies have revolutionized business models, with cloud computing offering scalable infrastructure. AWS introduced serverless computing in 2014 with Lambda, marking a paradigm shift in application development and deployment strategies.</a:t>
            </a:r>
            <a:endParaRPr b="0" lang="en-US" sz="17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Text 18"/>
          <p:cNvSpPr/>
          <p:nvPr/>
        </p:nvSpPr>
        <p:spPr>
          <a:xfrm>
            <a:off x="793800" y="2176920"/>
            <a:ext cx="11934000" cy="70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5550"/>
              </a:lnSpc>
              <a:tabLst>
                <a:tab algn="l" pos="0"/>
              </a:tabLst>
            </a:pPr>
            <a:r>
              <a:rPr b="0" lang="en-US" sz="4450" spc="-134" strike="noStrike">
                <a:solidFill>
                  <a:srgbClr val="2c3f42"/>
                </a:solidFill>
                <a:latin typeface="Bitter Medium"/>
                <a:ea typeface="Bitter Medium"/>
              </a:rPr>
              <a:t>Serverless Computing and Cold Start Challenges</a:t>
            </a:r>
            <a:endParaRPr b="0" lang="en-US" sz="44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1" name="Text 22"/>
          <p:cNvSpPr/>
          <p:nvPr/>
        </p:nvSpPr>
        <p:spPr>
          <a:xfrm>
            <a:off x="793800" y="3452760"/>
            <a:ext cx="283500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0" lang="en-US" sz="2200" spc="-69" strike="noStrike">
                <a:solidFill>
                  <a:srgbClr val="2c3f42"/>
                </a:solidFill>
                <a:latin typeface="Bitter Medium"/>
                <a:ea typeface="Bitter Medium"/>
              </a:rPr>
              <a:t>Serverless Computing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2" name="Text 26"/>
          <p:cNvSpPr/>
          <p:nvPr/>
        </p:nvSpPr>
        <p:spPr>
          <a:xfrm>
            <a:off x="793800" y="4033800"/>
            <a:ext cx="3977640" cy="1814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pc="-38" strike="noStrike">
                <a:solidFill>
                  <a:srgbClr val="2b2e3c"/>
                </a:solidFill>
                <a:latin typeface="Open Sans"/>
                <a:ea typeface="Open Sans"/>
              </a:rPr>
              <a:t>Serverless computing, or Function-as-a-Service (FaaS), runs applications as stateless functions. It's event-driven and auto-scaled, with providers managing the infrastructure.</a:t>
            </a:r>
            <a:endParaRPr b="0" lang="en-US" sz="17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3" name="Text 30"/>
          <p:cNvSpPr/>
          <p:nvPr/>
        </p:nvSpPr>
        <p:spPr>
          <a:xfrm>
            <a:off x="5333040" y="3452760"/>
            <a:ext cx="283500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0" lang="en-US" sz="2200" spc="-69" strike="noStrike">
                <a:solidFill>
                  <a:srgbClr val="2c3f42"/>
                </a:solidFill>
                <a:latin typeface="Bitter Medium"/>
                <a:ea typeface="Bitter Medium"/>
              </a:rPr>
              <a:t>Cold Start Problem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4" name="Text 31"/>
          <p:cNvSpPr/>
          <p:nvPr/>
        </p:nvSpPr>
        <p:spPr>
          <a:xfrm>
            <a:off x="5333040" y="4033800"/>
            <a:ext cx="3977640" cy="145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pc="-38" strike="noStrike">
                <a:solidFill>
                  <a:srgbClr val="2b2e3c"/>
                </a:solidFill>
                <a:latin typeface="Open Sans"/>
                <a:ea typeface="Open Sans"/>
              </a:rPr>
              <a:t>Cold starts occur when initializing containers after inactivity. This delay impacts latency-sensitive applications like IoT and real-time data processing.</a:t>
            </a:r>
            <a:endParaRPr b="0" lang="en-US" sz="17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5" name="Text 32"/>
          <p:cNvSpPr/>
          <p:nvPr/>
        </p:nvSpPr>
        <p:spPr>
          <a:xfrm>
            <a:off x="9871920" y="3452760"/>
            <a:ext cx="283500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0" lang="en-US" sz="2200" spc="-69" strike="noStrike">
                <a:solidFill>
                  <a:srgbClr val="2c3f42"/>
                </a:solidFill>
                <a:latin typeface="Bitter Medium"/>
                <a:ea typeface="Bitter Medium"/>
              </a:rPr>
              <a:t>Mitigation Strategies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6" name="Text 33"/>
          <p:cNvSpPr/>
          <p:nvPr/>
        </p:nvSpPr>
        <p:spPr>
          <a:xfrm>
            <a:off x="9871920" y="4033800"/>
            <a:ext cx="3977640" cy="145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pc="-38" strike="noStrike">
                <a:solidFill>
                  <a:srgbClr val="2b2e3c"/>
                </a:solidFill>
                <a:latin typeface="Open Sans"/>
                <a:ea typeface="Open Sans"/>
              </a:rPr>
              <a:t>Keeping functions in a "warm state" mitigates cold starts. However, this approach may lead to resource waste and increased costs.</a:t>
            </a:r>
            <a:endParaRPr b="0" lang="en-US" sz="17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Image 5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5486040" cy="8229240"/>
          </a:xfrm>
          <a:prstGeom prst="rect">
            <a:avLst/>
          </a:prstGeom>
          <a:ln w="0">
            <a:noFill/>
          </a:ln>
        </p:spPr>
      </p:pic>
      <p:pic>
        <p:nvPicPr>
          <p:cNvPr id="208" name="Image 6" descr="preencoded.png"/>
          <p:cNvPicPr/>
          <p:nvPr/>
        </p:nvPicPr>
        <p:blipFill>
          <a:blip r:embed="rId2"/>
          <a:stretch/>
        </p:blipFill>
        <p:spPr>
          <a:xfrm>
            <a:off x="234720" y="3226320"/>
            <a:ext cx="5016240" cy="1776240"/>
          </a:xfrm>
          <a:prstGeom prst="rect">
            <a:avLst/>
          </a:prstGeom>
          <a:ln w="0">
            <a:noFill/>
          </a:ln>
        </p:spPr>
      </p:pic>
      <p:sp>
        <p:nvSpPr>
          <p:cNvPr id="209" name="Text 34"/>
          <p:cNvSpPr/>
          <p:nvPr/>
        </p:nvSpPr>
        <p:spPr>
          <a:xfrm>
            <a:off x="6143400" y="634680"/>
            <a:ext cx="6701400" cy="5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4601"/>
              </a:lnSpc>
              <a:tabLst>
                <a:tab algn="l" pos="0"/>
              </a:tabLst>
            </a:pPr>
            <a:r>
              <a:rPr b="0" lang="en-US" sz="3650" spc="-111" strike="noStrike">
                <a:solidFill>
                  <a:srgbClr val="2c3f42"/>
                </a:solidFill>
                <a:latin typeface="Bitter Medium"/>
                <a:ea typeface="Bitter Medium"/>
              </a:rPr>
              <a:t>Cold Start Mitigation Techniques</a:t>
            </a:r>
            <a:endParaRPr b="0" lang="en-US" sz="36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0" name="Shape 19"/>
          <p:cNvSpPr/>
          <p:nvPr/>
        </p:nvSpPr>
        <p:spPr>
          <a:xfrm>
            <a:off x="6413760" y="1503000"/>
            <a:ext cx="22680" cy="6091560"/>
          </a:xfrm>
          <a:prstGeom prst="roundRect">
            <a:avLst>
              <a:gd name="adj" fmla="val 344997"/>
            </a:avLst>
          </a:prstGeom>
          <a:solidFill>
            <a:srgbClr val="e2c8b5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1" name="Shape 20"/>
          <p:cNvSpPr/>
          <p:nvPr/>
        </p:nvSpPr>
        <p:spPr>
          <a:xfrm>
            <a:off x="6613560" y="1913760"/>
            <a:ext cx="656640" cy="22680"/>
          </a:xfrm>
          <a:prstGeom prst="roundRect">
            <a:avLst>
              <a:gd name="adj" fmla="val 344997"/>
            </a:avLst>
          </a:prstGeom>
          <a:solidFill>
            <a:srgbClr val="e2c8b5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-28800" bIns="-288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2" name="Shape 21"/>
          <p:cNvSpPr/>
          <p:nvPr/>
        </p:nvSpPr>
        <p:spPr>
          <a:xfrm>
            <a:off x="6213960" y="1714320"/>
            <a:ext cx="421920" cy="421920"/>
          </a:xfrm>
          <a:prstGeom prst="roundRect">
            <a:avLst>
              <a:gd name="adj" fmla="val 18670"/>
            </a:avLst>
          </a:prstGeom>
          <a:solidFill>
            <a:srgbClr val="fce2cf"/>
          </a:solidFill>
          <a:ln w="7620">
            <a:solidFill>
              <a:srgbClr val="e2c8b5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3" name="Text 35"/>
          <p:cNvSpPr/>
          <p:nvPr/>
        </p:nvSpPr>
        <p:spPr>
          <a:xfrm>
            <a:off x="6370920" y="1784520"/>
            <a:ext cx="108000" cy="281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2200"/>
              </a:lnSpc>
              <a:tabLst>
                <a:tab algn="l" pos="0"/>
              </a:tabLst>
            </a:pPr>
            <a:r>
              <a:rPr b="0" lang="en-US" sz="2200" spc="-69" strike="noStrike">
                <a:solidFill>
                  <a:srgbClr val="2b2e3c"/>
                </a:solidFill>
                <a:latin typeface="Bitter Medium"/>
                <a:ea typeface="Bitter Medium"/>
              </a:rPr>
              <a:t>1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4" name="Text 36"/>
          <p:cNvSpPr/>
          <p:nvPr/>
        </p:nvSpPr>
        <p:spPr>
          <a:xfrm>
            <a:off x="7457760" y="1690560"/>
            <a:ext cx="2346840" cy="29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299"/>
              </a:lnSpc>
              <a:tabLst>
                <a:tab algn="l" pos="0"/>
              </a:tabLst>
            </a:pPr>
            <a:r>
              <a:rPr b="0" lang="en-US" sz="1800" spc="-55" strike="noStrike">
                <a:solidFill>
                  <a:srgbClr val="2b2e3c"/>
                </a:solidFill>
                <a:latin typeface="Bitter Medium"/>
                <a:ea typeface="Bitter Medium"/>
              </a:rPr>
              <a:t>Container Pooling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5" name="Text 37"/>
          <p:cNvSpPr/>
          <p:nvPr/>
        </p:nvSpPr>
        <p:spPr>
          <a:xfrm>
            <a:off x="7457760" y="2096640"/>
            <a:ext cx="6514920" cy="600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350"/>
              </a:lnSpc>
              <a:tabLst>
                <a:tab algn="l" pos="0"/>
              </a:tabLst>
            </a:pPr>
            <a:r>
              <a:rPr b="0" lang="en-US" sz="1450" spc="-32" strike="noStrike">
                <a:solidFill>
                  <a:srgbClr val="2b2e3c"/>
                </a:solidFill>
                <a:latin typeface="Open Sans"/>
                <a:ea typeface="Open Sans"/>
              </a:rPr>
              <a:t>Reuse halted containers for quick access. This reduces initialization time and improves overall performance.</a:t>
            </a:r>
            <a:endParaRPr b="0" lang="en-US" sz="14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6" name="Shape 23"/>
          <p:cNvSpPr/>
          <p:nvPr/>
        </p:nvSpPr>
        <p:spPr>
          <a:xfrm>
            <a:off x="6613560" y="3483720"/>
            <a:ext cx="656640" cy="22680"/>
          </a:xfrm>
          <a:prstGeom prst="roundRect">
            <a:avLst>
              <a:gd name="adj" fmla="val 344997"/>
            </a:avLst>
          </a:prstGeom>
          <a:solidFill>
            <a:srgbClr val="e2c8b5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-28800" bIns="-288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7" name="Shape 24"/>
          <p:cNvSpPr/>
          <p:nvPr/>
        </p:nvSpPr>
        <p:spPr>
          <a:xfrm>
            <a:off x="6213960" y="3284280"/>
            <a:ext cx="421920" cy="421920"/>
          </a:xfrm>
          <a:prstGeom prst="roundRect">
            <a:avLst>
              <a:gd name="adj" fmla="val 18670"/>
            </a:avLst>
          </a:prstGeom>
          <a:solidFill>
            <a:srgbClr val="fce2cf"/>
          </a:solidFill>
          <a:ln w="7620">
            <a:solidFill>
              <a:srgbClr val="e2c8b5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8" name="Text 38"/>
          <p:cNvSpPr/>
          <p:nvPr/>
        </p:nvSpPr>
        <p:spPr>
          <a:xfrm>
            <a:off x="6351840" y="3354480"/>
            <a:ext cx="146160" cy="281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2200"/>
              </a:lnSpc>
              <a:tabLst>
                <a:tab algn="l" pos="0"/>
              </a:tabLst>
            </a:pPr>
            <a:r>
              <a:rPr b="0" lang="en-US" sz="2200" spc="-69" strike="noStrike">
                <a:solidFill>
                  <a:srgbClr val="2b2e3c"/>
                </a:solidFill>
                <a:latin typeface="Bitter Medium"/>
                <a:ea typeface="Bitter Medium"/>
              </a:rPr>
              <a:t>2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9" name="Text 39"/>
          <p:cNvSpPr/>
          <p:nvPr/>
        </p:nvSpPr>
        <p:spPr>
          <a:xfrm>
            <a:off x="7457760" y="3260520"/>
            <a:ext cx="2346840" cy="29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299"/>
              </a:lnSpc>
              <a:tabLst>
                <a:tab algn="l" pos="0"/>
              </a:tabLst>
            </a:pPr>
            <a:r>
              <a:rPr b="0" lang="en-US" sz="1800" spc="-55" strike="noStrike">
                <a:solidFill>
                  <a:srgbClr val="2b2e3c"/>
                </a:solidFill>
                <a:latin typeface="Bitter Medium"/>
                <a:ea typeface="Bitter Medium"/>
              </a:rPr>
              <a:t>Pre-Warming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0" name="Text 40"/>
          <p:cNvSpPr/>
          <p:nvPr/>
        </p:nvSpPr>
        <p:spPr>
          <a:xfrm>
            <a:off x="7457760" y="3666600"/>
            <a:ext cx="6514920" cy="600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350"/>
              </a:lnSpc>
              <a:tabLst>
                <a:tab algn="l" pos="0"/>
              </a:tabLst>
            </a:pPr>
            <a:r>
              <a:rPr b="0" lang="en-US" sz="1450" spc="-32" strike="noStrike">
                <a:solidFill>
                  <a:srgbClr val="2b2e3c"/>
                </a:solidFill>
                <a:latin typeface="Open Sans"/>
                <a:ea typeface="Open Sans"/>
              </a:rPr>
              <a:t>Keep containers warm post-execution to reduce delays. AWS provisioned concurrency implements this strategy effectively.</a:t>
            </a:r>
            <a:endParaRPr b="0" lang="en-US" sz="14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1" name="Shape 25"/>
          <p:cNvSpPr/>
          <p:nvPr/>
        </p:nvSpPr>
        <p:spPr>
          <a:xfrm>
            <a:off x="6613560" y="5053680"/>
            <a:ext cx="656640" cy="22680"/>
          </a:xfrm>
          <a:prstGeom prst="roundRect">
            <a:avLst>
              <a:gd name="adj" fmla="val 344997"/>
            </a:avLst>
          </a:prstGeom>
          <a:solidFill>
            <a:srgbClr val="e2c8b5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-28800" bIns="-288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2" name="Shape 26"/>
          <p:cNvSpPr/>
          <p:nvPr/>
        </p:nvSpPr>
        <p:spPr>
          <a:xfrm>
            <a:off x="6213960" y="4853880"/>
            <a:ext cx="421920" cy="421920"/>
          </a:xfrm>
          <a:prstGeom prst="roundRect">
            <a:avLst>
              <a:gd name="adj" fmla="val 18670"/>
            </a:avLst>
          </a:prstGeom>
          <a:solidFill>
            <a:srgbClr val="fce2cf"/>
          </a:solidFill>
          <a:ln w="7620">
            <a:solidFill>
              <a:srgbClr val="e2c8b5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3" name="Text 41"/>
          <p:cNvSpPr/>
          <p:nvPr/>
        </p:nvSpPr>
        <p:spPr>
          <a:xfrm>
            <a:off x="6348600" y="4924440"/>
            <a:ext cx="152280" cy="281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2200"/>
              </a:lnSpc>
              <a:tabLst>
                <a:tab algn="l" pos="0"/>
              </a:tabLst>
            </a:pPr>
            <a:r>
              <a:rPr b="0" lang="en-US" sz="2200" spc="-69" strike="noStrike">
                <a:solidFill>
                  <a:srgbClr val="2b2e3c"/>
                </a:solidFill>
                <a:latin typeface="Bitter Medium"/>
                <a:ea typeface="Bitter Medium"/>
              </a:rPr>
              <a:t>3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4" name="Text 42"/>
          <p:cNvSpPr/>
          <p:nvPr/>
        </p:nvSpPr>
        <p:spPr>
          <a:xfrm>
            <a:off x="7457760" y="4830480"/>
            <a:ext cx="3673080" cy="29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299"/>
              </a:lnSpc>
              <a:tabLst>
                <a:tab algn="l" pos="0"/>
              </a:tabLst>
            </a:pPr>
            <a:r>
              <a:rPr b="0" lang="en-US" sz="1800" spc="-55" strike="noStrike">
                <a:solidFill>
                  <a:srgbClr val="2b2e3c"/>
                </a:solidFill>
                <a:latin typeface="Bitter Medium"/>
                <a:ea typeface="Bitter Medium"/>
              </a:rPr>
              <a:t>Prebaking &amp; Warm Template Queue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5" name="Text 43"/>
          <p:cNvSpPr/>
          <p:nvPr/>
        </p:nvSpPr>
        <p:spPr>
          <a:xfrm>
            <a:off x="7457760" y="5236560"/>
            <a:ext cx="6514920" cy="600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350"/>
              </a:lnSpc>
              <a:tabLst>
                <a:tab algn="l" pos="0"/>
              </a:tabLst>
            </a:pPr>
            <a:r>
              <a:rPr b="0" lang="en-US" sz="1450" spc="-32" strike="noStrike">
                <a:solidFill>
                  <a:srgbClr val="2b2e3c"/>
                </a:solidFill>
                <a:latin typeface="Open Sans"/>
                <a:ea typeface="Open Sans"/>
              </a:rPr>
              <a:t>Pre-create environment snapshots and maintain warm containers in queues. This enables rapid execution on demand.</a:t>
            </a:r>
            <a:endParaRPr b="0" lang="en-US" sz="14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6" name="Shape 27"/>
          <p:cNvSpPr/>
          <p:nvPr/>
        </p:nvSpPr>
        <p:spPr>
          <a:xfrm>
            <a:off x="6613560" y="6623640"/>
            <a:ext cx="656640" cy="22680"/>
          </a:xfrm>
          <a:prstGeom prst="roundRect">
            <a:avLst>
              <a:gd name="adj" fmla="val 344997"/>
            </a:avLst>
          </a:prstGeom>
          <a:solidFill>
            <a:srgbClr val="e2c8b5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-28800" bIns="-288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7" name="Shape 28"/>
          <p:cNvSpPr/>
          <p:nvPr/>
        </p:nvSpPr>
        <p:spPr>
          <a:xfrm>
            <a:off x="6213960" y="6423840"/>
            <a:ext cx="421920" cy="421920"/>
          </a:xfrm>
          <a:prstGeom prst="roundRect">
            <a:avLst>
              <a:gd name="adj" fmla="val 18670"/>
            </a:avLst>
          </a:prstGeom>
          <a:solidFill>
            <a:srgbClr val="fce2cf"/>
          </a:solidFill>
          <a:ln w="7620">
            <a:solidFill>
              <a:srgbClr val="e2c8b5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8" name="Text 44"/>
          <p:cNvSpPr/>
          <p:nvPr/>
        </p:nvSpPr>
        <p:spPr>
          <a:xfrm>
            <a:off x="6346080" y="6494400"/>
            <a:ext cx="158040" cy="281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2200"/>
              </a:lnSpc>
              <a:tabLst>
                <a:tab algn="l" pos="0"/>
              </a:tabLst>
            </a:pPr>
            <a:r>
              <a:rPr b="0" lang="en-US" sz="2200" spc="-69" strike="noStrike">
                <a:solidFill>
                  <a:srgbClr val="2b2e3c"/>
                </a:solidFill>
                <a:latin typeface="Bitter Medium"/>
                <a:ea typeface="Bitter Medium"/>
              </a:rPr>
              <a:t>4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9" name="Text 45"/>
          <p:cNvSpPr/>
          <p:nvPr/>
        </p:nvSpPr>
        <p:spPr>
          <a:xfrm>
            <a:off x="7457760" y="6400440"/>
            <a:ext cx="2346840" cy="29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299"/>
              </a:lnSpc>
              <a:tabLst>
                <a:tab algn="l" pos="0"/>
              </a:tabLst>
            </a:pPr>
            <a:r>
              <a:rPr b="0" lang="en-US" sz="1800" spc="-55" strike="noStrike">
                <a:solidFill>
                  <a:srgbClr val="2b2e3c"/>
                </a:solidFill>
                <a:latin typeface="Bitter Medium"/>
                <a:ea typeface="Bitter Medium"/>
              </a:rPr>
              <a:t>Dynamic Prediction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0" name="Text 46"/>
          <p:cNvSpPr/>
          <p:nvPr/>
        </p:nvSpPr>
        <p:spPr>
          <a:xfrm>
            <a:off x="7457760" y="6806520"/>
            <a:ext cx="6514920" cy="600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350"/>
              </a:lnSpc>
              <a:tabLst>
                <a:tab algn="l" pos="0"/>
              </a:tabLst>
            </a:pPr>
            <a:r>
              <a:rPr b="0" lang="en-US" sz="1450" spc="-32" strike="noStrike">
                <a:solidFill>
                  <a:srgbClr val="2b2e3c"/>
                </a:solidFill>
                <a:latin typeface="Open Sans"/>
                <a:ea typeface="Open Sans"/>
              </a:rPr>
              <a:t>Use ML to predict demand based on historical data. This optimizes container readiness and minimizes latency.</a:t>
            </a:r>
            <a:endParaRPr b="0" lang="en-US" sz="14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Image 9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5486040" cy="8229240"/>
          </a:xfrm>
          <a:prstGeom prst="rect">
            <a:avLst/>
          </a:prstGeom>
          <a:ln w="0">
            <a:noFill/>
          </a:ln>
        </p:spPr>
      </p:pic>
      <p:pic>
        <p:nvPicPr>
          <p:cNvPr id="232" name="Image 10" descr="preencoded.png"/>
          <p:cNvPicPr/>
          <p:nvPr/>
        </p:nvPicPr>
        <p:blipFill>
          <a:blip r:embed="rId2"/>
          <a:stretch/>
        </p:blipFill>
        <p:spPr>
          <a:xfrm>
            <a:off x="283680" y="2592000"/>
            <a:ext cx="4918680" cy="3045600"/>
          </a:xfrm>
          <a:prstGeom prst="rect">
            <a:avLst/>
          </a:prstGeom>
          <a:ln w="0">
            <a:noFill/>
          </a:ln>
        </p:spPr>
      </p:pic>
      <p:sp>
        <p:nvSpPr>
          <p:cNvPr id="233" name="Text 47"/>
          <p:cNvSpPr/>
          <p:nvPr/>
        </p:nvSpPr>
        <p:spPr>
          <a:xfrm>
            <a:off x="6280200" y="1751400"/>
            <a:ext cx="7556040" cy="293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7699"/>
              </a:lnSpc>
              <a:tabLst>
                <a:tab algn="l" pos="0"/>
              </a:tabLst>
            </a:pPr>
            <a:r>
              <a:rPr b="0" lang="en-US" sz="6150" spc="-185" strike="noStrike">
                <a:solidFill>
                  <a:srgbClr val="2c3f42"/>
                </a:solidFill>
                <a:latin typeface="Bitter Medium"/>
                <a:ea typeface="Bitter Medium"/>
              </a:rPr>
              <a:t>Cold Start Mitigation in Serverless Computing</a:t>
            </a:r>
            <a:endParaRPr b="0" lang="en-US" sz="61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4" name="Text 48"/>
          <p:cNvSpPr/>
          <p:nvPr/>
        </p:nvSpPr>
        <p:spPr>
          <a:xfrm>
            <a:off x="6280200" y="5026320"/>
            <a:ext cx="7556040" cy="145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pc="-38" strike="noStrike">
                <a:solidFill>
                  <a:srgbClr val="2b2e3c"/>
                </a:solidFill>
                <a:latin typeface="Open Sans"/>
                <a:ea typeface="Open Sans"/>
              </a:rPr>
              <a:t>Cold start latency poses a significant challenge in serverless environments. This presentation explores traditional and advanced techniques for mitigating cold starts, enhancing performance and resource utilization in cloud functions.</a:t>
            </a:r>
            <a:endParaRPr b="0" lang="en-US" sz="17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Text 49"/>
          <p:cNvSpPr/>
          <p:nvPr/>
        </p:nvSpPr>
        <p:spPr>
          <a:xfrm>
            <a:off x="793800" y="947880"/>
            <a:ext cx="10938600" cy="70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5550"/>
              </a:lnSpc>
              <a:tabLst>
                <a:tab algn="l" pos="0"/>
              </a:tabLst>
            </a:pPr>
            <a:r>
              <a:rPr b="0" lang="en-US" sz="4450" spc="-134" strike="noStrike">
                <a:solidFill>
                  <a:srgbClr val="2c3f42"/>
                </a:solidFill>
                <a:latin typeface="Bitter Medium"/>
                <a:ea typeface="Bitter Medium"/>
              </a:rPr>
              <a:t>Traditional Cold Start Mitigation Techniques</a:t>
            </a:r>
            <a:endParaRPr b="0" lang="en-US" sz="445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36" name="Image 11" descr="preencoded.png"/>
          <p:cNvPicPr/>
          <p:nvPr/>
        </p:nvPicPr>
        <p:blipFill>
          <a:blip r:embed="rId1"/>
          <a:stretch/>
        </p:blipFill>
        <p:spPr>
          <a:xfrm>
            <a:off x="793800" y="2110320"/>
            <a:ext cx="3005280" cy="1857240"/>
          </a:xfrm>
          <a:prstGeom prst="rect">
            <a:avLst/>
          </a:prstGeom>
          <a:ln w="0">
            <a:noFill/>
          </a:ln>
        </p:spPr>
      </p:pic>
      <p:sp>
        <p:nvSpPr>
          <p:cNvPr id="237" name="Text 50"/>
          <p:cNvSpPr/>
          <p:nvPr/>
        </p:nvSpPr>
        <p:spPr>
          <a:xfrm>
            <a:off x="793800" y="4251240"/>
            <a:ext cx="283500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0" lang="en-US" sz="2200" spc="-69" strike="noStrike">
                <a:solidFill>
                  <a:srgbClr val="2b2e3c"/>
                </a:solidFill>
                <a:latin typeface="Bitter Medium"/>
                <a:ea typeface="Bitter Medium"/>
              </a:rPr>
              <a:t>Container Pooling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8" name="Text 51"/>
          <p:cNvSpPr/>
          <p:nvPr/>
        </p:nvSpPr>
        <p:spPr>
          <a:xfrm>
            <a:off x="793800" y="4741560"/>
            <a:ext cx="3005280" cy="217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pc="-38" strike="noStrike">
                <a:solidFill>
                  <a:srgbClr val="2b2e3c"/>
                </a:solidFill>
                <a:latin typeface="Open Sans"/>
                <a:ea typeface="Open Sans"/>
              </a:rPr>
              <a:t>Pre-warmed containers are maintained in a pool, ready for instant reuse. AWS Lambda, Google Cloud, and Azure employ this technique for faster initialization.</a:t>
            </a:r>
            <a:endParaRPr b="0" lang="en-US" sz="175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39" name="Image 12" descr="preencoded.png"/>
          <p:cNvPicPr/>
          <p:nvPr/>
        </p:nvPicPr>
        <p:blipFill>
          <a:blip r:embed="rId2"/>
          <a:stretch/>
        </p:blipFill>
        <p:spPr>
          <a:xfrm>
            <a:off x="4139280" y="2110320"/>
            <a:ext cx="3005280" cy="1857240"/>
          </a:xfrm>
          <a:prstGeom prst="rect">
            <a:avLst/>
          </a:prstGeom>
          <a:ln w="0">
            <a:noFill/>
          </a:ln>
        </p:spPr>
      </p:pic>
      <p:sp>
        <p:nvSpPr>
          <p:cNvPr id="240" name="Text 52"/>
          <p:cNvSpPr/>
          <p:nvPr/>
        </p:nvSpPr>
        <p:spPr>
          <a:xfrm>
            <a:off x="4139280" y="4251240"/>
            <a:ext cx="283500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0" lang="en-US" sz="2200" spc="-69" strike="noStrike">
                <a:solidFill>
                  <a:srgbClr val="2b2e3c"/>
                </a:solidFill>
                <a:latin typeface="Bitter Medium"/>
                <a:ea typeface="Bitter Medium"/>
              </a:rPr>
              <a:t>Pre-Warming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1" name="Text 53"/>
          <p:cNvSpPr/>
          <p:nvPr/>
        </p:nvSpPr>
        <p:spPr>
          <a:xfrm>
            <a:off x="4139280" y="4741560"/>
            <a:ext cx="3005280" cy="2539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pc="-38" strike="noStrike">
                <a:solidFill>
                  <a:srgbClr val="2b2e3c"/>
                </a:solidFill>
                <a:latin typeface="Open Sans"/>
                <a:ea typeface="Open Sans"/>
              </a:rPr>
              <a:t>Containers remain warm post-execution, reducing delays. AWS's provisioned concurrency exemplifies this approach, balancing performance with resource usage.</a:t>
            </a:r>
            <a:endParaRPr b="0" lang="en-US" sz="175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42" name="Image 13" descr="preencoded.png"/>
          <p:cNvPicPr/>
          <p:nvPr/>
        </p:nvPicPr>
        <p:blipFill>
          <a:blip r:embed="rId3"/>
          <a:stretch/>
        </p:blipFill>
        <p:spPr>
          <a:xfrm>
            <a:off x="7485120" y="2110320"/>
            <a:ext cx="3005280" cy="1857240"/>
          </a:xfrm>
          <a:prstGeom prst="rect">
            <a:avLst/>
          </a:prstGeom>
          <a:ln w="0">
            <a:noFill/>
          </a:ln>
        </p:spPr>
      </p:pic>
      <p:sp>
        <p:nvSpPr>
          <p:cNvPr id="243" name="Text 54"/>
          <p:cNvSpPr/>
          <p:nvPr/>
        </p:nvSpPr>
        <p:spPr>
          <a:xfrm>
            <a:off x="7485120" y="4251240"/>
            <a:ext cx="283500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0" lang="en-US" sz="2200" spc="-69" strike="noStrike">
                <a:solidFill>
                  <a:srgbClr val="2b2e3c"/>
                </a:solidFill>
                <a:latin typeface="Bitter Medium"/>
                <a:ea typeface="Bitter Medium"/>
              </a:rPr>
              <a:t>Prebaking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4" name="Text 55"/>
          <p:cNvSpPr/>
          <p:nvPr/>
        </p:nvSpPr>
        <p:spPr>
          <a:xfrm>
            <a:off x="7485120" y="4741560"/>
            <a:ext cx="3005280" cy="1814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pc="-38" strike="noStrike">
                <a:solidFill>
                  <a:srgbClr val="2b2e3c"/>
                </a:solidFill>
                <a:latin typeface="Open Sans"/>
                <a:ea typeface="Open Sans"/>
              </a:rPr>
              <a:t>Container state snapshots are saved, accelerating future starts. This is particularly effective for functions with extensive dependencies.</a:t>
            </a:r>
            <a:endParaRPr b="0" lang="en-US" sz="175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45" name="Image 14" descr="preencoded.png"/>
          <p:cNvPicPr/>
          <p:nvPr/>
        </p:nvPicPr>
        <p:blipFill>
          <a:blip r:embed="rId4"/>
          <a:stretch/>
        </p:blipFill>
        <p:spPr>
          <a:xfrm>
            <a:off x="10830960" y="2110320"/>
            <a:ext cx="3005280" cy="1857240"/>
          </a:xfrm>
          <a:prstGeom prst="rect">
            <a:avLst/>
          </a:prstGeom>
          <a:ln w="0">
            <a:noFill/>
          </a:ln>
        </p:spPr>
      </p:pic>
      <p:sp>
        <p:nvSpPr>
          <p:cNvPr id="246" name="Text 56"/>
          <p:cNvSpPr/>
          <p:nvPr/>
        </p:nvSpPr>
        <p:spPr>
          <a:xfrm>
            <a:off x="10830960" y="4251240"/>
            <a:ext cx="288288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0" lang="en-US" sz="2200" spc="-69" strike="noStrike">
                <a:solidFill>
                  <a:srgbClr val="2b2e3c"/>
                </a:solidFill>
                <a:latin typeface="Bitter Medium"/>
                <a:ea typeface="Bitter Medium"/>
              </a:rPr>
              <a:t>Warm Template Queue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7" name="Text 57"/>
          <p:cNvSpPr/>
          <p:nvPr/>
        </p:nvSpPr>
        <p:spPr>
          <a:xfrm>
            <a:off x="10830960" y="4741560"/>
            <a:ext cx="3005280" cy="145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pc="-38" strike="noStrike">
                <a:solidFill>
                  <a:srgbClr val="2b2e3c"/>
                </a:solidFill>
                <a:latin typeface="Open Sans"/>
                <a:ea typeface="Open Sans"/>
              </a:rPr>
              <a:t>A queue of warm containers stands ready for instant use, significantly lowering latency when functions are triggered.</a:t>
            </a:r>
            <a:endParaRPr b="0" lang="en-US" sz="17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Image 15" descr="preencoded.png"/>
          <p:cNvPicPr/>
          <p:nvPr/>
        </p:nvPicPr>
        <p:blipFill>
          <a:blip r:embed="rId1"/>
          <a:stretch/>
        </p:blipFill>
        <p:spPr>
          <a:xfrm>
            <a:off x="9144000" y="0"/>
            <a:ext cx="5486040" cy="8229240"/>
          </a:xfrm>
          <a:prstGeom prst="rect">
            <a:avLst/>
          </a:prstGeom>
          <a:ln w="0">
            <a:noFill/>
          </a:ln>
        </p:spPr>
      </p:pic>
      <p:pic>
        <p:nvPicPr>
          <p:cNvPr id="249" name="Image 16" descr="preencoded.png"/>
          <p:cNvPicPr/>
          <p:nvPr/>
        </p:nvPicPr>
        <p:blipFill>
          <a:blip r:embed="rId2"/>
          <a:stretch/>
        </p:blipFill>
        <p:spPr>
          <a:xfrm>
            <a:off x="9427320" y="2270160"/>
            <a:ext cx="4919040" cy="3689280"/>
          </a:xfrm>
          <a:prstGeom prst="rect">
            <a:avLst/>
          </a:prstGeom>
          <a:ln w="0">
            <a:noFill/>
          </a:ln>
        </p:spPr>
      </p:pic>
      <p:sp>
        <p:nvSpPr>
          <p:cNvPr id="250" name="Text 58"/>
          <p:cNvSpPr/>
          <p:nvPr/>
        </p:nvSpPr>
        <p:spPr>
          <a:xfrm>
            <a:off x="793800" y="1214640"/>
            <a:ext cx="7556040" cy="1417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5550"/>
              </a:lnSpc>
              <a:tabLst>
                <a:tab algn="l" pos="0"/>
              </a:tabLst>
            </a:pPr>
            <a:r>
              <a:rPr b="0" lang="en-US" sz="4450" spc="-134" strike="noStrike">
                <a:solidFill>
                  <a:srgbClr val="2c3f42"/>
                </a:solidFill>
                <a:latin typeface="Bitter Medium"/>
                <a:ea typeface="Bitter Medium"/>
              </a:rPr>
              <a:t>Machine Learning-Based Cold Start Mitigation</a:t>
            </a:r>
            <a:endParaRPr b="0" lang="en-US" sz="44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1" name="Text 59"/>
          <p:cNvSpPr/>
          <p:nvPr/>
        </p:nvSpPr>
        <p:spPr>
          <a:xfrm>
            <a:off x="793800" y="2972160"/>
            <a:ext cx="7556040" cy="108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pc="-38" strike="noStrike">
                <a:solidFill>
                  <a:srgbClr val="2b2e3c"/>
                </a:solidFill>
                <a:latin typeface="Open Sans"/>
                <a:ea typeface="Open Sans"/>
              </a:rPr>
              <a:t>Machine learning offers advanced cold start mitigation by predicting invocation patterns and dynamically adapting resources. This includes techniques such as:</a:t>
            </a:r>
            <a:endParaRPr b="0" lang="en-US" sz="17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2" name="Text 60"/>
          <p:cNvSpPr/>
          <p:nvPr/>
        </p:nvSpPr>
        <p:spPr>
          <a:xfrm>
            <a:off x="793800" y="4316040"/>
            <a:ext cx="7556040" cy="72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marL="343080" indent="-343080">
              <a:lnSpc>
                <a:spcPts val="2849"/>
              </a:lnSpc>
              <a:buClr>
                <a:srgbClr val="2b2e3c"/>
              </a:buClr>
              <a:buFont typeface="Symbol" charset="2"/>
              <a:buChar char=""/>
            </a:pPr>
            <a:r>
              <a:rPr b="0" lang="en-US" sz="1750" spc="-38" strike="noStrike">
                <a:solidFill>
                  <a:srgbClr val="2b2e3c"/>
                </a:solidFill>
                <a:latin typeface="Open Sans"/>
                <a:ea typeface="Open Sans"/>
              </a:rPr>
              <a:t>LSTM Models: Predict invocation patterns based on historical data, pre-warming containers before demand spikes.</a:t>
            </a:r>
            <a:endParaRPr b="0" lang="en-US" sz="17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3" name="Text 61"/>
          <p:cNvSpPr/>
          <p:nvPr/>
        </p:nvSpPr>
        <p:spPr>
          <a:xfrm>
            <a:off x="793800" y="5121360"/>
            <a:ext cx="7556040" cy="72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marL="343080" indent="-343080">
              <a:lnSpc>
                <a:spcPts val="2849"/>
              </a:lnSpc>
              <a:buClr>
                <a:srgbClr val="2b2e3c"/>
              </a:buClr>
              <a:buFont typeface="Symbol" charset="2"/>
              <a:buChar char=""/>
            </a:pPr>
            <a:r>
              <a:rPr b="0" lang="en-US" sz="1750" spc="-38" strike="noStrike">
                <a:solidFill>
                  <a:srgbClr val="2b2e3c"/>
                </a:solidFill>
                <a:latin typeface="Open Sans"/>
                <a:ea typeface="Open Sans"/>
              </a:rPr>
              <a:t>Reinforcement Learning: Adapt to fluctuating demands in real-time, optimizing instance scaling using dynamic feedback.</a:t>
            </a:r>
            <a:endParaRPr b="0" lang="en-US" sz="17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4" name="Text 62"/>
          <p:cNvSpPr/>
          <p:nvPr/>
        </p:nvSpPr>
        <p:spPr>
          <a:xfrm>
            <a:off x="793800" y="5926320"/>
            <a:ext cx="7556040" cy="108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marL="343080" indent="-343080">
              <a:lnSpc>
                <a:spcPts val="2849"/>
              </a:lnSpc>
              <a:buClr>
                <a:srgbClr val="2b2e3c"/>
              </a:buClr>
              <a:buFont typeface="Symbol" charset="2"/>
              <a:buChar char=""/>
            </a:pPr>
            <a:r>
              <a:rPr b="0" lang="en-US" sz="1750" spc="-38" strike="noStrike">
                <a:solidFill>
                  <a:srgbClr val="2b2e3c"/>
                </a:solidFill>
                <a:latin typeface="Open Sans"/>
                <a:ea typeface="Open Sans"/>
              </a:rPr>
              <a:t>Advanced Techniques: Utilize hybrid histogram policies and deep reinforcement learning to constantly optimize container strategies for dynamic workloads and evolving cloud environments.</a:t>
            </a:r>
            <a:endParaRPr b="0" lang="en-US" sz="17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Image 17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5486040" cy="8229240"/>
          </a:xfrm>
          <a:prstGeom prst="rect">
            <a:avLst/>
          </a:prstGeom>
          <a:ln w="0">
            <a:noFill/>
          </a:ln>
        </p:spPr>
      </p:pic>
      <p:sp>
        <p:nvSpPr>
          <p:cNvPr id="256" name="Text 63"/>
          <p:cNvSpPr/>
          <p:nvPr/>
        </p:nvSpPr>
        <p:spPr>
          <a:xfrm>
            <a:off x="6280200" y="1569960"/>
            <a:ext cx="7556040" cy="293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7699"/>
              </a:lnSpc>
              <a:tabLst>
                <a:tab algn="l" pos="0"/>
              </a:tabLst>
            </a:pPr>
            <a:r>
              <a:rPr b="0" lang="en-US" sz="6150" spc="-185" strike="noStrike">
                <a:solidFill>
                  <a:srgbClr val="2c3f42"/>
                </a:solidFill>
                <a:latin typeface="Bitter Medium"/>
                <a:ea typeface="Bitter Medium"/>
              </a:rPr>
              <a:t>Adaptive Framework for Cold Start Mitigation</a:t>
            </a:r>
            <a:endParaRPr b="0" lang="en-US" sz="61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7" name="Text 64"/>
          <p:cNvSpPr/>
          <p:nvPr/>
        </p:nvSpPr>
        <p:spPr>
          <a:xfrm>
            <a:off x="6280200" y="4844880"/>
            <a:ext cx="7556040" cy="1814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pc="-38" strike="noStrike">
                <a:solidFill>
                  <a:srgbClr val="2b2e3c"/>
                </a:solidFill>
                <a:latin typeface="Open Sans"/>
                <a:ea typeface="Open Sans"/>
              </a:rPr>
              <a:t>Our proposed framework tackles cold start issues in serverless computing. It uses a two-layer approach, combining machine learning predictions with dynamic resource management. This innovative solution minimizes both cold start frequency and delay, optimizing performance and cost-efficiency.</a:t>
            </a:r>
            <a:endParaRPr b="0" lang="en-US" sz="17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Image 18" descr="preencoded.png"/>
          <p:cNvPicPr/>
          <p:nvPr/>
        </p:nvPicPr>
        <p:blipFill>
          <a:blip r:embed="rId1"/>
          <a:stretch/>
        </p:blipFill>
        <p:spPr>
          <a:xfrm>
            <a:off x="9144000" y="0"/>
            <a:ext cx="5486040" cy="8229240"/>
          </a:xfrm>
          <a:prstGeom prst="rect">
            <a:avLst/>
          </a:prstGeom>
          <a:ln w="0">
            <a:noFill/>
          </a:ln>
        </p:spPr>
      </p:pic>
      <p:sp>
        <p:nvSpPr>
          <p:cNvPr id="259" name="Text 65"/>
          <p:cNvSpPr/>
          <p:nvPr/>
        </p:nvSpPr>
        <p:spPr>
          <a:xfrm>
            <a:off x="710640" y="558360"/>
            <a:ext cx="7722360" cy="126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4949"/>
              </a:lnSpc>
              <a:tabLst>
                <a:tab algn="l" pos="0"/>
              </a:tabLst>
            </a:pPr>
            <a:r>
              <a:rPr b="0" lang="en-US" sz="3950" spc="-120" strike="noStrike">
                <a:solidFill>
                  <a:srgbClr val="2c3f42"/>
                </a:solidFill>
                <a:latin typeface="Bitter Medium"/>
                <a:ea typeface="Bitter Medium"/>
              </a:rPr>
              <a:t>Layer 1: Reducing Cold Start Frequency</a:t>
            </a:r>
            <a:endParaRPr b="0" lang="en-US" sz="39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0" name="Shape 15"/>
          <p:cNvSpPr/>
          <p:nvPr/>
        </p:nvSpPr>
        <p:spPr>
          <a:xfrm>
            <a:off x="1003680" y="2131560"/>
            <a:ext cx="22680" cy="5539320"/>
          </a:xfrm>
          <a:prstGeom prst="roundRect">
            <a:avLst>
              <a:gd name="adj" fmla="val 373013"/>
            </a:avLst>
          </a:prstGeom>
          <a:solidFill>
            <a:srgbClr val="e2c8b5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1" name="Shape 16"/>
          <p:cNvSpPr/>
          <p:nvPr/>
        </p:nvSpPr>
        <p:spPr>
          <a:xfrm>
            <a:off x="1220400" y="2576880"/>
            <a:ext cx="710280" cy="22680"/>
          </a:xfrm>
          <a:prstGeom prst="roundRect">
            <a:avLst>
              <a:gd name="adj" fmla="val 373013"/>
            </a:avLst>
          </a:prstGeom>
          <a:solidFill>
            <a:srgbClr val="e2c8b5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-28800" bIns="-288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2" name="Shape 29"/>
          <p:cNvSpPr/>
          <p:nvPr/>
        </p:nvSpPr>
        <p:spPr>
          <a:xfrm>
            <a:off x="786600" y="2359800"/>
            <a:ext cx="456480" cy="456480"/>
          </a:xfrm>
          <a:prstGeom prst="roundRect">
            <a:avLst>
              <a:gd name="adj" fmla="val 18670"/>
            </a:avLst>
          </a:prstGeom>
          <a:solidFill>
            <a:srgbClr val="fce2cf"/>
          </a:solidFill>
          <a:ln w="7620">
            <a:solidFill>
              <a:srgbClr val="e2c8b5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3" name="Text 66"/>
          <p:cNvSpPr/>
          <p:nvPr/>
        </p:nvSpPr>
        <p:spPr>
          <a:xfrm>
            <a:off x="956160" y="2435760"/>
            <a:ext cx="117000" cy="30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2350"/>
              </a:lnSpc>
              <a:tabLst>
                <a:tab algn="l" pos="0"/>
              </a:tabLst>
            </a:pPr>
            <a:r>
              <a:rPr b="0" lang="en-US" sz="2350" spc="-72" strike="noStrike">
                <a:solidFill>
                  <a:srgbClr val="2b2e3c"/>
                </a:solidFill>
                <a:latin typeface="Bitter Medium"/>
                <a:ea typeface="Bitter Medium"/>
              </a:rPr>
              <a:t>1</a:t>
            </a:r>
            <a:endParaRPr b="0" lang="en-US" sz="2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4" name="Text 67"/>
          <p:cNvSpPr/>
          <p:nvPr/>
        </p:nvSpPr>
        <p:spPr>
          <a:xfrm>
            <a:off x="2131560" y="2334600"/>
            <a:ext cx="3264480" cy="316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449"/>
              </a:lnSpc>
              <a:tabLst>
                <a:tab algn="l" pos="0"/>
              </a:tabLst>
            </a:pPr>
            <a:r>
              <a:rPr b="0" lang="en-US" sz="1950" spc="-60" strike="noStrike">
                <a:solidFill>
                  <a:srgbClr val="2b2e3c"/>
                </a:solidFill>
                <a:latin typeface="Bitter Medium"/>
                <a:ea typeface="Bitter Medium"/>
              </a:rPr>
              <a:t>Invocation Pattern Extraction</a:t>
            </a:r>
            <a:endParaRPr b="0" lang="en-US" sz="19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5" name="Text 68"/>
          <p:cNvSpPr/>
          <p:nvPr/>
        </p:nvSpPr>
        <p:spPr>
          <a:xfrm>
            <a:off x="2131560" y="2773440"/>
            <a:ext cx="6301440" cy="649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551"/>
              </a:lnSpc>
              <a:tabLst>
                <a:tab algn="l" pos="0"/>
              </a:tabLst>
            </a:pPr>
            <a:r>
              <a:rPr b="0" lang="en-US" sz="1550" spc="-32" strike="noStrike">
                <a:solidFill>
                  <a:srgbClr val="2b2e3c"/>
                </a:solidFill>
                <a:latin typeface="Open Sans"/>
                <a:ea typeface="Open Sans"/>
              </a:rPr>
              <a:t>Analyzes historical function usage to identify potential cold start periods. This step forms the foundation for predictive modeling.</a:t>
            </a:r>
            <a:endParaRPr b="0" lang="en-US" sz="15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6" name="Shape 30"/>
          <p:cNvSpPr/>
          <p:nvPr/>
        </p:nvSpPr>
        <p:spPr>
          <a:xfrm>
            <a:off x="1220400" y="4274640"/>
            <a:ext cx="710280" cy="22680"/>
          </a:xfrm>
          <a:prstGeom prst="roundRect">
            <a:avLst>
              <a:gd name="adj" fmla="val 373013"/>
            </a:avLst>
          </a:prstGeom>
          <a:solidFill>
            <a:srgbClr val="e2c8b5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-28800" bIns="-288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7" name="Shape 31"/>
          <p:cNvSpPr/>
          <p:nvPr/>
        </p:nvSpPr>
        <p:spPr>
          <a:xfrm>
            <a:off x="786600" y="4057560"/>
            <a:ext cx="456480" cy="456480"/>
          </a:xfrm>
          <a:prstGeom prst="roundRect">
            <a:avLst>
              <a:gd name="adj" fmla="val 18670"/>
            </a:avLst>
          </a:prstGeom>
          <a:solidFill>
            <a:srgbClr val="fce2cf"/>
          </a:solidFill>
          <a:ln w="7620">
            <a:solidFill>
              <a:srgbClr val="e2c8b5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8" name="Text 69"/>
          <p:cNvSpPr/>
          <p:nvPr/>
        </p:nvSpPr>
        <p:spPr>
          <a:xfrm>
            <a:off x="936000" y="4133520"/>
            <a:ext cx="158040" cy="30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2350"/>
              </a:lnSpc>
              <a:tabLst>
                <a:tab algn="l" pos="0"/>
              </a:tabLst>
            </a:pPr>
            <a:r>
              <a:rPr b="0" lang="en-US" sz="2350" spc="-72" strike="noStrike">
                <a:solidFill>
                  <a:srgbClr val="2b2e3c"/>
                </a:solidFill>
                <a:latin typeface="Bitter Medium"/>
                <a:ea typeface="Bitter Medium"/>
              </a:rPr>
              <a:t>2</a:t>
            </a:r>
            <a:endParaRPr b="0" lang="en-US" sz="2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9" name="Text 70"/>
          <p:cNvSpPr/>
          <p:nvPr/>
        </p:nvSpPr>
        <p:spPr>
          <a:xfrm>
            <a:off x="2131560" y="4032000"/>
            <a:ext cx="3605040" cy="316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449"/>
              </a:lnSpc>
              <a:tabLst>
                <a:tab algn="l" pos="0"/>
              </a:tabLst>
            </a:pPr>
            <a:r>
              <a:rPr b="0" lang="en-US" sz="1950" spc="-60" strike="noStrike">
                <a:solidFill>
                  <a:srgbClr val="2b2e3c"/>
                </a:solidFill>
                <a:latin typeface="Bitter Medium"/>
                <a:ea typeface="Bitter Medium"/>
              </a:rPr>
              <a:t>Deep Neural Network Prediction</a:t>
            </a:r>
            <a:endParaRPr b="0" lang="en-US" sz="19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0" name="Text 71"/>
          <p:cNvSpPr/>
          <p:nvPr/>
        </p:nvSpPr>
        <p:spPr>
          <a:xfrm>
            <a:off x="2131560" y="4471200"/>
            <a:ext cx="6301440" cy="974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551"/>
              </a:lnSpc>
              <a:tabLst>
                <a:tab algn="l" pos="0"/>
              </a:tabLst>
            </a:pPr>
            <a:r>
              <a:rPr b="0" lang="en-US" sz="1550" spc="-32" strike="noStrike">
                <a:solidFill>
                  <a:srgbClr val="2b2e3c"/>
                </a:solidFill>
                <a:latin typeface="Open Sans"/>
                <a:ea typeface="Open Sans"/>
              </a:rPr>
              <a:t>Utilizes advanced neural networks to predict optimal idle-container windows. Balances response times with resource efficiency for optimal performance.</a:t>
            </a:r>
            <a:endParaRPr b="0" lang="en-US" sz="15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1" name="Shape 32"/>
          <p:cNvSpPr/>
          <p:nvPr/>
        </p:nvSpPr>
        <p:spPr>
          <a:xfrm>
            <a:off x="1220400" y="6297120"/>
            <a:ext cx="710280" cy="22680"/>
          </a:xfrm>
          <a:prstGeom prst="roundRect">
            <a:avLst>
              <a:gd name="adj" fmla="val 373013"/>
            </a:avLst>
          </a:prstGeom>
          <a:solidFill>
            <a:srgbClr val="e2c8b5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-28800" bIns="-288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2" name="Shape 33"/>
          <p:cNvSpPr/>
          <p:nvPr/>
        </p:nvSpPr>
        <p:spPr>
          <a:xfrm>
            <a:off x="786600" y="6080040"/>
            <a:ext cx="456480" cy="456480"/>
          </a:xfrm>
          <a:prstGeom prst="roundRect">
            <a:avLst>
              <a:gd name="adj" fmla="val 18670"/>
            </a:avLst>
          </a:prstGeom>
          <a:solidFill>
            <a:srgbClr val="fce2cf"/>
          </a:solidFill>
          <a:ln w="7620">
            <a:solidFill>
              <a:srgbClr val="e2c8b5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3" name="Text 72"/>
          <p:cNvSpPr/>
          <p:nvPr/>
        </p:nvSpPr>
        <p:spPr>
          <a:xfrm>
            <a:off x="932400" y="6156000"/>
            <a:ext cx="164520" cy="30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2350"/>
              </a:lnSpc>
              <a:tabLst>
                <a:tab algn="l" pos="0"/>
              </a:tabLst>
            </a:pPr>
            <a:r>
              <a:rPr b="0" lang="en-US" sz="2350" spc="-72" strike="noStrike">
                <a:solidFill>
                  <a:srgbClr val="2b2e3c"/>
                </a:solidFill>
                <a:latin typeface="Bitter Medium"/>
                <a:ea typeface="Bitter Medium"/>
              </a:rPr>
              <a:t>3</a:t>
            </a:r>
            <a:endParaRPr b="0" lang="en-US" sz="2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4" name="Text 73"/>
          <p:cNvSpPr/>
          <p:nvPr/>
        </p:nvSpPr>
        <p:spPr>
          <a:xfrm>
            <a:off x="2131560" y="6054840"/>
            <a:ext cx="4643640" cy="316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449"/>
              </a:lnSpc>
              <a:tabLst>
                <a:tab algn="l" pos="0"/>
              </a:tabLst>
            </a:pPr>
            <a:r>
              <a:rPr b="0" lang="en-US" sz="1950" spc="-60" strike="noStrike">
                <a:solidFill>
                  <a:srgbClr val="2b2e3c"/>
                </a:solidFill>
                <a:latin typeface="Bitter Medium"/>
                <a:ea typeface="Bitter Medium"/>
              </a:rPr>
              <a:t>Error Minimization and Dynamic Updates</a:t>
            </a:r>
            <a:endParaRPr b="0" lang="en-US" sz="19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5" name="Text 74"/>
          <p:cNvSpPr/>
          <p:nvPr/>
        </p:nvSpPr>
        <p:spPr>
          <a:xfrm>
            <a:off x="2131560" y="6493680"/>
            <a:ext cx="6301440" cy="974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551"/>
              </a:lnSpc>
              <a:tabLst>
                <a:tab algn="l" pos="0"/>
              </a:tabLst>
            </a:pPr>
            <a:r>
              <a:rPr b="0" lang="en-US" sz="1550" spc="-32" strike="noStrike">
                <a:solidFill>
                  <a:srgbClr val="2b2e3c"/>
                </a:solidFill>
                <a:latin typeface="Open Sans"/>
                <a:ea typeface="Open Sans"/>
              </a:rPr>
              <a:t>Implements an error function to balance cold starts against resource usage. Continuously adjusts the idle-container window based on real-time predictions.</a:t>
            </a:r>
            <a:endParaRPr b="0" lang="en-US" sz="15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Image 19" descr="preencoded.png"/>
          <p:cNvPicPr/>
          <p:nvPr/>
        </p:nvPicPr>
        <p:blipFill>
          <a:blip r:embed="rId1"/>
          <a:stretch/>
        </p:blipFill>
        <p:spPr>
          <a:xfrm>
            <a:off x="9144000" y="0"/>
            <a:ext cx="5486040" cy="8229240"/>
          </a:xfrm>
          <a:prstGeom prst="rect">
            <a:avLst/>
          </a:prstGeom>
          <a:ln w="0">
            <a:noFill/>
          </a:ln>
        </p:spPr>
      </p:pic>
      <p:sp>
        <p:nvSpPr>
          <p:cNvPr id="277" name="Text 75"/>
          <p:cNvSpPr/>
          <p:nvPr/>
        </p:nvSpPr>
        <p:spPr>
          <a:xfrm>
            <a:off x="717480" y="1180800"/>
            <a:ext cx="7538760" cy="640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5000"/>
              </a:lnSpc>
              <a:tabLst>
                <a:tab algn="l" pos="0"/>
              </a:tabLst>
            </a:pPr>
            <a:r>
              <a:rPr b="0" lang="en-US" sz="4000" spc="-123" strike="noStrike">
                <a:solidFill>
                  <a:srgbClr val="2c3f42"/>
                </a:solidFill>
                <a:latin typeface="Bitter Medium"/>
                <a:ea typeface="Bitter Medium"/>
              </a:rPr>
              <a:t>Layer 2: Reducing Cold Start Delay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78" name="Image 20" descr="preencoded.png"/>
          <p:cNvPicPr/>
          <p:nvPr/>
        </p:nvPicPr>
        <p:blipFill>
          <a:blip r:embed="rId2"/>
          <a:stretch/>
        </p:blipFill>
        <p:spPr>
          <a:xfrm>
            <a:off x="717480" y="2128680"/>
            <a:ext cx="1024560" cy="1639440"/>
          </a:xfrm>
          <a:prstGeom prst="rect">
            <a:avLst/>
          </a:prstGeom>
          <a:ln w="0">
            <a:noFill/>
          </a:ln>
        </p:spPr>
      </p:pic>
      <p:sp>
        <p:nvSpPr>
          <p:cNvPr id="279" name="Text 76"/>
          <p:cNvSpPr/>
          <p:nvPr/>
        </p:nvSpPr>
        <p:spPr>
          <a:xfrm>
            <a:off x="2049840" y="2333880"/>
            <a:ext cx="3754440" cy="32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500"/>
              </a:lnSpc>
              <a:tabLst>
                <a:tab algn="l" pos="0"/>
              </a:tabLst>
            </a:pPr>
            <a:r>
              <a:rPr b="0" lang="en-US" sz="2000" spc="-63" strike="noStrike">
                <a:solidFill>
                  <a:srgbClr val="2b2e3c"/>
                </a:solidFill>
                <a:latin typeface="Bitter Medium"/>
                <a:ea typeface="Bitter Medium"/>
              </a:rPr>
              <a:t>Concurrent Invocation Prediction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0" name="Text 77"/>
          <p:cNvSpPr/>
          <p:nvPr/>
        </p:nvSpPr>
        <p:spPr>
          <a:xfrm>
            <a:off x="2049840" y="2777040"/>
            <a:ext cx="6376320" cy="655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551"/>
              </a:lnSpc>
              <a:tabLst>
                <a:tab algn="l" pos="0"/>
              </a:tabLst>
            </a:pPr>
            <a:r>
              <a:rPr b="0" lang="en-US" sz="1600" spc="-32" strike="noStrike">
                <a:solidFill>
                  <a:srgbClr val="2b2e3c"/>
                </a:solidFill>
                <a:latin typeface="Open Sans"/>
                <a:ea typeface="Open Sans"/>
              </a:rPr>
              <a:t>Employs LSTM models to anticipate demand spikes. This advanced forecasting prepares resources proactively for optimal performance.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81" name="Image 21" descr="preencoded.png"/>
          <p:cNvPicPr/>
          <p:nvPr/>
        </p:nvPicPr>
        <p:blipFill>
          <a:blip r:embed="rId3"/>
          <a:stretch/>
        </p:blipFill>
        <p:spPr>
          <a:xfrm>
            <a:off x="717480" y="3768840"/>
            <a:ext cx="1024560" cy="1639440"/>
          </a:xfrm>
          <a:prstGeom prst="rect">
            <a:avLst/>
          </a:prstGeom>
          <a:ln w="0">
            <a:noFill/>
          </a:ln>
        </p:spPr>
      </p:pic>
      <p:sp>
        <p:nvSpPr>
          <p:cNvPr id="282" name="Text 78"/>
          <p:cNvSpPr/>
          <p:nvPr/>
        </p:nvSpPr>
        <p:spPr>
          <a:xfrm>
            <a:off x="2049840" y="3973680"/>
            <a:ext cx="3799800" cy="32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500"/>
              </a:lnSpc>
              <a:tabLst>
                <a:tab algn="l" pos="0"/>
              </a:tabLst>
            </a:pPr>
            <a:r>
              <a:rPr b="0" lang="en-US" sz="2000" spc="-63" strike="noStrike">
                <a:solidFill>
                  <a:srgbClr val="2b2e3c"/>
                </a:solidFill>
                <a:latin typeface="Bitter Medium"/>
                <a:ea typeface="Bitter Medium"/>
              </a:rPr>
              <a:t>Pre-warmed Container Allocation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3" name="Text 79"/>
          <p:cNvSpPr/>
          <p:nvPr/>
        </p:nvSpPr>
        <p:spPr>
          <a:xfrm>
            <a:off x="2049840" y="4416840"/>
            <a:ext cx="6376320" cy="655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551"/>
              </a:lnSpc>
              <a:tabLst>
                <a:tab algn="l" pos="0"/>
              </a:tabLst>
            </a:pPr>
            <a:r>
              <a:rPr b="0" lang="en-US" sz="1600" spc="-32" strike="noStrike">
                <a:solidFill>
                  <a:srgbClr val="2b2e3c"/>
                </a:solidFill>
                <a:latin typeface="Open Sans"/>
                <a:ea typeface="Open Sans"/>
              </a:rPr>
              <a:t>Allocates containers based on predicted demand. This strategy significantly reduces cold start delays during peak usage times.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84" name="Image 22" descr="preencoded.png"/>
          <p:cNvPicPr/>
          <p:nvPr/>
        </p:nvPicPr>
        <p:blipFill>
          <a:blip r:embed="rId4"/>
          <a:stretch/>
        </p:blipFill>
        <p:spPr>
          <a:xfrm>
            <a:off x="717480" y="5408640"/>
            <a:ext cx="1024560" cy="1639440"/>
          </a:xfrm>
          <a:prstGeom prst="rect">
            <a:avLst/>
          </a:prstGeom>
          <a:ln w="0">
            <a:noFill/>
          </a:ln>
        </p:spPr>
      </p:pic>
      <p:sp>
        <p:nvSpPr>
          <p:cNvPr id="285" name="Text 80"/>
          <p:cNvSpPr/>
          <p:nvPr/>
        </p:nvSpPr>
        <p:spPr>
          <a:xfrm>
            <a:off x="2049840" y="5613840"/>
            <a:ext cx="3307320" cy="32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500"/>
              </a:lnSpc>
              <a:tabLst>
                <a:tab algn="l" pos="0"/>
              </a:tabLst>
            </a:pPr>
            <a:r>
              <a:rPr b="0" lang="en-US" sz="2000" spc="-63" strike="noStrike">
                <a:solidFill>
                  <a:srgbClr val="2b2e3c"/>
                </a:solidFill>
                <a:latin typeface="Bitter Medium"/>
                <a:ea typeface="Bitter Medium"/>
              </a:rPr>
              <a:t>Dynamic Resource Allocation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6" name="Text 81"/>
          <p:cNvSpPr/>
          <p:nvPr/>
        </p:nvSpPr>
        <p:spPr>
          <a:xfrm>
            <a:off x="2049840" y="6057000"/>
            <a:ext cx="6376320" cy="655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551"/>
              </a:lnSpc>
              <a:tabLst>
                <a:tab algn="l" pos="0"/>
              </a:tabLst>
            </a:pPr>
            <a:r>
              <a:rPr b="0" lang="en-US" sz="1600" spc="-32" strike="noStrike">
                <a:solidFill>
                  <a:srgbClr val="2b2e3c"/>
                </a:solidFill>
                <a:latin typeface="Open Sans"/>
                <a:ea typeface="Open Sans"/>
              </a:rPr>
              <a:t>Adjusts resources in real-time for maximum efficiency. Ensures optimal responsiveness to fluctuating demand patterns.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" name="Image 23" descr="preencoded.png"/>
          <p:cNvPicPr/>
          <p:nvPr/>
        </p:nvPicPr>
        <p:blipFill>
          <a:blip r:embed="rId1"/>
          <a:stretch/>
        </p:blipFill>
        <p:spPr>
          <a:xfrm>
            <a:off x="9144000" y="0"/>
            <a:ext cx="5486040" cy="8229240"/>
          </a:xfrm>
          <a:prstGeom prst="rect">
            <a:avLst/>
          </a:prstGeom>
          <a:ln w="0">
            <a:noFill/>
          </a:ln>
        </p:spPr>
      </p:pic>
      <p:sp>
        <p:nvSpPr>
          <p:cNvPr id="288" name="Text 82"/>
          <p:cNvSpPr/>
          <p:nvPr/>
        </p:nvSpPr>
        <p:spPr>
          <a:xfrm>
            <a:off x="775800" y="610920"/>
            <a:ext cx="7591680" cy="1384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5451"/>
              </a:lnSpc>
              <a:tabLst>
                <a:tab algn="l" pos="0"/>
              </a:tabLst>
            </a:pPr>
            <a:r>
              <a:rPr b="0" lang="en-US" sz="4350" spc="-131" strike="noStrike">
                <a:solidFill>
                  <a:srgbClr val="2c3f42"/>
                </a:solidFill>
                <a:latin typeface="Bitter Medium"/>
                <a:ea typeface="Bitter Medium"/>
              </a:rPr>
              <a:t>Model Formulation &amp; Optimization</a:t>
            </a:r>
            <a:endParaRPr b="0" lang="en-US" sz="4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9" name="Shape 11"/>
          <p:cNvSpPr/>
          <p:nvPr/>
        </p:nvSpPr>
        <p:spPr>
          <a:xfrm>
            <a:off x="775800" y="2328840"/>
            <a:ext cx="3684960" cy="3065760"/>
          </a:xfrm>
          <a:prstGeom prst="roundRect">
            <a:avLst>
              <a:gd name="adj" fmla="val 3037"/>
            </a:avLst>
          </a:prstGeom>
          <a:solidFill>
            <a:srgbClr val="fce2cf"/>
          </a:solidFill>
          <a:ln w="7620">
            <a:solidFill>
              <a:srgbClr val="e2c8b5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0" name="Text 83"/>
          <p:cNvSpPr/>
          <p:nvPr/>
        </p:nvSpPr>
        <p:spPr>
          <a:xfrm>
            <a:off x="1005120" y="2558160"/>
            <a:ext cx="277092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01"/>
              </a:lnSpc>
              <a:tabLst>
                <a:tab algn="l" pos="0"/>
              </a:tabLst>
            </a:pPr>
            <a:r>
              <a:rPr b="0" lang="en-US" sz="2150" spc="-66" strike="noStrike">
                <a:solidFill>
                  <a:srgbClr val="2b2e3c"/>
                </a:solidFill>
                <a:latin typeface="Bitter Medium"/>
                <a:ea typeface="Bitter Medium"/>
              </a:rPr>
              <a:t>Reward Function</a:t>
            </a:r>
            <a:endParaRPr b="0" lang="en-US" sz="21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1" name="Text 84"/>
          <p:cNvSpPr/>
          <p:nvPr/>
        </p:nvSpPr>
        <p:spPr>
          <a:xfrm>
            <a:off x="1005120" y="3037680"/>
            <a:ext cx="3226320" cy="212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0" lang="en-US" sz="1700" spc="-35" strike="noStrike">
                <a:solidFill>
                  <a:srgbClr val="2b2e3c"/>
                </a:solidFill>
                <a:latin typeface="Open Sans"/>
                <a:ea typeface="Open Sans"/>
              </a:rPr>
              <a:t>Implements a sophisticated reward function to minimize cold starts. Uses a penalty factor for memory inefficiency, balancing performance and cost.</a:t>
            </a:r>
            <a:endParaRPr b="0" lang="en-US" sz="17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2" name="Shape 34"/>
          <p:cNvSpPr/>
          <p:nvPr/>
        </p:nvSpPr>
        <p:spPr>
          <a:xfrm>
            <a:off x="4682880" y="2328840"/>
            <a:ext cx="3684960" cy="3065760"/>
          </a:xfrm>
          <a:prstGeom prst="roundRect">
            <a:avLst>
              <a:gd name="adj" fmla="val 3037"/>
            </a:avLst>
          </a:prstGeom>
          <a:solidFill>
            <a:srgbClr val="fce2cf"/>
          </a:solidFill>
          <a:ln w="7620">
            <a:solidFill>
              <a:srgbClr val="e2c8b5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3" name="Text 85"/>
          <p:cNvSpPr/>
          <p:nvPr/>
        </p:nvSpPr>
        <p:spPr>
          <a:xfrm>
            <a:off x="4912200" y="2558160"/>
            <a:ext cx="277092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01"/>
              </a:lnSpc>
              <a:tabLst>
                <a:tab algn="l" pos="0"/>
              </a:tabLst>
            </a:pPr>
            <a:r>
              <a:rPr b="0" lang="en-US" sz="2150" spc="-66" strike="noStrike">
                <a:solidFill>
                  <a:srgbClr val="2b2e3c"/>
                </a:solidFill>
                <a:latin typeface="Bitter Medium"/>
                <a:ea typeface="Bitter Medium"/>
              </a:rPr>
              <a:t>Parameter Updates</a:t>
            </a:r>
            <a:endParaRPr b="0" lang="en-US" sz="21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4" name="Text 86"/>
          <p:cNvSpPr/>
          <p:nvPr/>
        </p:nvSpPr>
        <p:spPr>
          <a:xfrm>
            <a:off x="4912200" y="3037680"/>
            <a:ext cx="3226320" cy="212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0" lang="en-US" sz="1700" spc="-35" strike="noStrike">
                <a:solidFill>
                  <a:srgbClr val="2b2e3c"/>
                </a:solidFill>
                <a:latin typeface="Open Sans"/>
                <a:ea typeface="Open Sans"/>
              </a:rPr>
              <a:t>Continuously refines configurations based on real-time data. Ensures optimal performance and responsiveness in dynamic serverless environments.</a:t>
            </a:r>
            <a:endParaRPr b="0" lang="en-US" sz="17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5" name="Shape 35"/>
          <p:cNvSpPr/>
          <p:nvPr/>
        </p:nvSpPr>
        <p:spPr>
          <a:xfrm>
            <a:off x="775800" y="5616720"/>
            <a:ext cx="7591680" cy="2001960"/>
          </a:xfrm>
          <a:prstGeom prst="roundRect">
            <a:avLst>
              <a:gd name="adj" fmla="val 4651"/>
            </a:avLst>
          </a:prstGeom>
          <a:solidFill>
            <a:srgbClr val="fce2cf"/>
          </a:solidFill>
          <a:ln w="7620">
            <a:solidFill>
              <a:srgbClr val="e2c8b5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6" name="Text 87"/>
          <p:cNvSpPr/>
          <p:nvPr/>
        </p:nvSpPr>
        <p:spPr>
          <a:xfrm>
            <a:off x="1005120" y="5846040"/>
            <a:ext cx="363348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01"/>
              </a:lnSpc>
              <a:tabLst>
                <a:tab algn="l" pos="0"/>
              </a:tabLst>
            </a:pPr>
            <a:r>
              <a:rPr b="0" lang="en-US" sz="2150" spc="-66" strike="noStrike">
                <a:solidFill>
                  <a:srgbClr val="2b2e3c"/>
                </a:solidFill>
                <a:latin typeface="Bitter Medium"/>
                <a:ea typeface="Bitter Medium"/>
              </a:rPr>
              <a:t>Machine Learning Integration</a:t>
            </a:r>
            <a:endParaRPr b="0" lang="en-US" sz="21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7" name="Text 88"/>
          <p:cNvSpPr/>
          <p:nvPr/>
        </p:nvSpPr>
        <p:spPr>
          <a:xfrm>
            <a:off x="1005120" y="6325560"/>
            <a:ext cx="7133040" cy="1063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0" lang="en-US" sz="1700" spc="-35" strike="noStrike">
                <a:solidFill>
                  <a:srgbClr val="2b2e3c"/>
                </a:solidFill>
                <a:latin typeface="Open Sans"/>
                <a:ea typeface="Open Sans"/>
              </a:rPr>
              <a:t>Leverages advanced ML algorithms for intelligent decision-making. Adapts to changing patterns and optimizes resource allocation over time.</a:t>
            </a:r>
            <a:endParaRPr b="0" lang="en-US" sz="17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" name="Image 24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5486040" cy="8229240"/>
          </a:xfrm>
          <a:prstGeom prst="rect">
            <a:avLst/>
          </a:prstGeom>
          <a:ln w="0">
            <a:noFill/>
          </a:ln>
        </p:spPr>
      </p:pic>
      <p:sp>
        <p:nvSpPr>
          <p:cNvPr id="299" name="Text 89"/>
          <p:cNvSpPr/>
          <p:nvPr/>
        </p:nvSpPr>
        <p:spPr>
          <a:xfrm>
            <a:off x="6160680" y="530640"/>
            <a:ext cx="4816800" cy="601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4700"/>
              </a:lnSpc>
              <a:tabLst>
                <a:tab algn="l" pos="0"/>
              </a:tabLst>
            </a:pPr>
            <a:r>
              <a:rPr b="0" lang="en-US" sz="3750" spc="-114" strike="noStrike">
                <a:solidFill>
                  <a:srgbClr val="2c3f42"/>
                </a:solidFill>
                <a:latin typeface="Bitter Medium"/>
                <a:ea typeface="Bitter Medium"/>
              </a:rPr>
              <a:t>Key Takeaways</a:t>
            </a:r>
            <a:endParaRPr b="0" lang="en-US" sz="375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00" name="Image 25" descr="preencoded.png"/>
          <p:cNvPicPr/>
          <p:nvPr/>
        </p:nvPicPr>
        <p:blipFill>
          <a:blip r:embed="rId2"/>
          <a:stretch/>
        </p:blipFill>
        <p:spPr>
          <a:xfrm>
            <a:off x="6160680" y="1421640"/>
            <a:ext cx="481320" cy="481320"/>
          </a:xfrm>
          <a:prstGeom prst="rect">
            <a:avLst/>
          </a:prstGeom>
          <a:ln w="0">
            <a:noFill/>
          </a:ln>
        </p:spPr>
      </p:pic>
      <p:sp>
        <p:nvSpPr>
          <p:cNvPr id="301" name="Text 90"/>
          <p:cNvSpPr/>
          <p:nvPr/>
        </p:nvSpPr>
        <p:spPr>
          <a:xfrm>
            <a:off x="6160680" y="2095920"/>
            <a:ext cx="2505960" cy="30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350"/>
              </a:lnSpc>
              <a:tabLst>
                <a:tab algn="l" pos="0"/>
              </a:tabLst>
            </a:pPr>
            <a:r>
              <a:rPr b="0" lang="en-US" sz="1850" spc="-58" strike="noStrike">
                <a:solidFill>
                  <a:srgbClr val="2b2e3c"/>
                </a:solidFill>
                <a:latin typeface="Bitter Medium"/>
                <a:ea typeface="Bitter Medium"/>
              </a:rPr>
              <a:t>Enhanced Performance</a:t>
            </a:r>
            <a:endParaRPr b="0" lang="en-US" sz="18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2" name="Text 91"/>
          <p:cNvSpPr/>
          <p:nvPr/>
        </p:nvSpPr>
        <p:spPr>
          <a:xfrm>
            <a:off x="6160680" y="2512440"/>
            <a:ext cx="7795080" cy="61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401"/>
              </a:lnSpc>
              <a:tabLst>
                <a:tab algn="l" pos="0"/>
              </a:tabLst>
            </a:pPr>
            <a:r>
              <a:rPr b="0" lang="en-US" sz="1500" spc="-32" strike="noStrike">
                <a:solidFill>
                  <a:srgbClr val="2b2e3c"/>
                </a:solidFill>
                <a:latin typeface="Open Sans"/>
                <a:ea typeface="Open Sans"/>
              </a:rPr>
              <a:t>Significantly reduces cold start frequency and delay. Improves overall user experience and application responsiveness.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03" name="Image 26" descr="preencoded.png"/>
          <p:cNvPicPr/>
          <p:nvPr/>
        </p:nvPicPr>
        <p:blipFill>
          <a:blip r:embed="rId3"/>
          <a:stretch/>
        </p:blipFill>
        <p:spPr>
          <a:xfrm>
            <a:off x="6160680" y="3706920"/>
            <a:ext cx="481320" cy="481320"/>
          </a:xfrm>
          <a:prstGeom prst="rect">
            <a:avLst/>
          </a:prstGeom>
          <a:ln w="0">
            <a:noFill/>
          </a:ln>
        </p:spPr>
      </p:pic>
      <p:sp>
        <p:nvSpPr>
          <p:cNvPr id="304" name="Text 92"/>
          <p:cNvSpPr/>
          <p:nvPr/>
        </p:nvSpPr>
        <p:spPr>
          <a:xfrm>
            <a:off x="6160680" y="4381200"/>
            <a:ext cx="2432160" cy="30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350"/>
              </a:lnSpc>
              <a:tabLst>
                <a:tab algn="l" pos="0"/>
              </a:tabLst>
            </a:pPr>
            <a:r>
              <a:rPr b="0" lang="en-US" sz="1850" spc="-58" strike="noStrike">
                <a:solidFill>
                  <a:srgbClr val="2b2e3c"/>
                </a:solidFill>
                <a:latin typeface="Bitter Medium"/>
                <a:ea typeface="Bitter Medium"/>
              </a:rPr>
              <a:t>Intelligent Adaptability</a:t>
            </a:r>
            <a:endParaRPr b="0" lang="en-US" sz="18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5" name="Text 93"/>
          <p:cNvSpPr/>
          <p:nvPr/>
        </p:nvSpPr>
        <p:spPr>
          <a:xfrm>
            <a:off x="6160680" y="4797720"/>
            <a:ext cx="7795080" cy="61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401"/>
              </a:lnSpc>
              <a:tabLst>
                <a:tab algn="l" pos="0"/>
              </a:tabLst>
            </a:pPr>
            <a:r>
              <a:rPr b="0" lang="en-US" sz="1500" spc="-32" strike="noStrike">
                <a:solidFill>
                  <a:srgbClr val="2b2e3c"/>
                </a:solidFill>
                <a:latin typeface="Open Sans"/>
                <a:ea typeface="Open Sans"/>
              </a:rPr>
              <a:t>Utilizes machine learning for smart, adaptive resource management. Continuously optimizes based on real-time data and changing patterns.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06" name="Image 27" descr="preencoded.png"/>
          <p:cNvPicPr/>
          <p:nvPr/>
        </p:nvPicPr>
        <p:blipFill>
          <a:blip r:embed="rId4"/>
          <a:stretch/>
        </p:blipFill>
        <p:spPr>
          <a:xfrm>
            <a:off x="6160680" y="5991840"/>
            <a:ext cx="481320" cy="481320"/>
          </a:xfrm>
          <a:prstGeom prst="rect">
            <a:avLst/>
          </a:prstGeom>
          <a:ln w="0">
            <a:noFill/>
          </a:ln>
        </p:spPr>
      </p:pic>
      <p:sp>
        <p:nvSpPr>
          <p:cNvPr id="307" name="Text 94"/>
          <p:cNvSpPr/>
          <p:nvPr/>
        </p:nvSpPr>
        <p:spPr>
          <a:xfrm>
            <a:off x="6160680" y="6666120"/>
            <a:ext cx="2408040" cy="30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350"/>
              </a:lnSpc>
              <a:tabLst>
                <a:tab algn="l" pos="0"/>
              </a:tabLst>
            </a:pPr>
            <a:r>
              <a:rPr b="0" lang="en-US" sz="1850" spc="-58" strike="noStrike">
                <a:solidFill>
                  <a:srgbClr val="2b2e3c"/>
                </a:solidFill>
                <a:latin typeface="Bitter Medium"/>
                <a:ea typeface="Bitter Medium"/>
              </a:rPr>
              <a:t>Improved Reliability</a:t>
            </a:r>
            <a:endParaRPr b="0" lang="en-US" sz="18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8" name="Text 95"/>
          <p:cNvSpPr/>
          <p:nvPr/>
        </p:nvSpPr>
        <p:spPr>
          <a:xfrm>
            <a:off x="6160680" y="7082640"/>
            <a:ext cx="7795080" cy="61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401"/>
              </a:lnSpc>
              <a:tabLst>
                <a:tab algn="l" pos="0"/>
              </a:tabLst>
            </a:pPr>
            <a:r>
              <a:rPr b="0" lang="en-US" sz="1500" spc="-32" strike="noStrike">
                <a:solidFill>
                  <a:srgbClr val="2b2e3c"/>
                </a:solidFill>
                <a:latin typeface="Open Sans"/>
                <a:ea typeface="Open Sans"/>
              </a:rPr>
              <a:t>Ensures consistent performance during demand fluctuations. Optimizes cost and resource usage while maintaining high availability.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ext 0"/>
          <p:cNvSpPr/>
          <p:nvPr/>
        </p:nvSpPr>
        <p:spPr>
          <a:xfrm>
            <a:off x="793800" y="1995480"/>
            <a:ext cx="8285760" cy="70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5550"/>
              </a:lnSpc>
              <a:tabLst>
                <a:tab algn="l" pos="0"/>
              </a:tabLst>
            </a:pPr>
            <a:r>
              <a:rPr b="0" lang="en-US" sz="4450" spc="-134" strike="noStrike">
                <a:solidFill>
                  <a:srgbClr val="2c3f42"/>
                </a:solidFill>
                <a:latin typeface="Bitter Medium"/>
                <a:ea typeface="Bitter Medium"/>
              </a:rPr>
              <a:t>The Rise of Serverless Computing</a:t>
            </a:r>
            <a:endParaRPr b="0" lang="en-US" sz="44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Text 1"/>
          <p:cNvSpPr/>
          <p:nvPr/>
        </p:nvSpPr>
        <p:spPr>
          <a:xfrm>
            <a:off x="793800" y="3271320"/>
            <a:ext cx="329832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0" lang="en-US" sz="2200" spc="-69" strike="noStrike">
                <a:solidFill>
                  <a:srgbClr val="2c3f42"/>
                </a:solidFill>
                <a:latin typeface="Bitter Medium"/>
                <a:ea typeface="Bitter Medium"/>
              </a:rPr>
              <a:t>Infrastructure Abstraction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Text 2"/>
          <p:cNvSpPr/>
          <p:nvPr/>
        </p:nvSpPr>
        <p:spPr>
          <a:xfrm>
            <a:off x="793800" y="3852360"/>
            <a:ext cx="3977640" cy="217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pc="-38" strike="noStrike">
                <a:solidFill>
                  <a:srgbClr val="2b2e3c"/>
                </a:solidFill>
                <a:latin typeface="Open Sans"/>
                <a:ea typeface="Open Sans"/>
              </a:rPr>
              <a:t>Serverless computing eliminates infrastructure management, allowing developers to focus solely on code. This paradigm shift simplifies development processes and reduces operational overhead.</a:t>
            </a:r>
            <a:endParaRPr b="0" lang="en-US" sz="17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Text 3"/>
          <p:cNvSpPr/>
          <p:nvPr/>
        </p:nvSpPr>
        <p:spPr>
          <a:xfrm>
            <a:off x="5333040" y="3271320"/>
            <a:ext cx="283500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0" lang="en-US" sz="2200" spc="-69" strike="noStrike">
                <a:solidFill>
                  <a:srgbClr val="2c3f42"/>
                </a:solidFill>
                <a:latin typeface="Bitter Medium"/>
                <a:ea typeface="Bitter Medium"/>
              </a:rPr>
              <a:t>Popular Platforms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Text 4"/>
          <p:cNvSpPr/>
          <p:nvPr/>
        </p:nvSpPr>
        <p:spPr>
          <a:xfrm>
            <a:off x="5333040" y="3852360"/>
            <a:ext cx="3977640" cy="1814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pc="-38" strike="noStrike">
                <a:solidFill>
                  <a:srgbClr val="2b2e3c"/>
                </a:solidFill>
                <a:latin typeface="Open Sans"/>
                <a:ea typeface="Open Sans"/>
              </a:rPr>
              <a:t>Major cloud providers offer serverless solutions: AWS Lambda, Google Cloud Functions, and Azure Functions. These platforms enable rapid deployment and automatic scaling of applications.</a:t>
            </a:r>
            <a:endParaRPr b="0" lang="en-US" sz="17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Text 5"/>
          <p:cNvSpPr/>
          <p:nvPr/>
        </p:nvSpPr>
        <p:spPr>
          <a:xfrm>
            <a:off x="9871920" y="3271320"/>
            <a:ext cx="283500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0" lang="en-US" sz="2200" spc="-69" strike="noStrike">
                <a:solidFill>
                  <a:srgbClr val="2c3f42"/>
                </a:solidFill>
                <a:latin typeface="Bitter Medium"/>
                <a:ea typeface="Bitter Medium"/>
              </a:rPr>
              <a:t>Key Benefits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Text 6"/>
          <p:cNvSpPr/>
          <p:nvPr/>
        </p:nvSpPr>
        <p:spPr>
          <a:xfrm>
            <a:off x="9871920" y="3852360"/>
            <a:ext cx="3977640" cy="217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pc="-38" strike="noStrike">
                <a:solidFill>
                  <a:srgbClr val="2b2e3c"/>
                </a:solidFill>
                <a:latin typeface="Open Sans"/>
                <a:ea typeface="Open Sans"/>
              </a:rPr>
              <a:t>Serverless architecture improves scalability for event-driven applications and microservices. It offers cost-efficiency through pay-per-execution models and reduces time-to-market for new features.</a:t>
            </a:r>
            <a:endParaRPr b="0" lang="en-US" sz="17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Image 28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5486040" cy="8229240"/>
          </a:xfrm>
          <a:prstGeom prst="rect">
            <a:avLst/>
          </a:prstGeom>
          <a:ln w="0">
            <a:noFill/>
          </a:ln>
        </p:spPr>
      </p:pic>
      <p:sp>
        <p:nvSpPr>
          <p:cNvPr id="310" name="Text 96"/>
          <p:cNvSpPr/>
          <p:nvPr/>
        </p:nvSpPr>
        <p:spPr>
          <a:xfrm>
            <a:off x="6280200" y="2295720"/>
            <a:ext cx="7556040" cy="293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7699"/>
              </a:lnSpc>
              <a:tabLst>
                <a:tab algn="l" pos="0"/>
              </a:tabLst>
            </a:pPr>
            <a:r>
              <a:rPr b="0" lang="en-US" sz="6150" spc="-185" strike="noStrike">
                <a:solidFill>
                  <a:srgbClr val="2c3f42"/>
                </a:solidFill>
                <a:latin typeface="Bitter Medium"/>
                <a:ea typeface="Bitter Medium"/>
              </a:rPr>
              <a:t>Evaluating Adaptive Models in Serverless Computing</a:t>
            </a:r>
            <a:endParaRPr b="0" lang="en-US" sz="61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1" name="Text 97"/>
          <p:cNvSpPr/>
          <p:nvPr/>
        </p:nvSpPr>
        <p:spPr>
          <a:xfrm>
            <a:off x="6280200" y="5570640"/>
            <a:ext cx="7556040" cy="36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pc="-38" strike="noStrike">
                <a:solidFill>
                  <a:srgbClr val="2b2e3c"/>
                </a:solidFill>
                <a:latin typeface="Open Sans"/>
                <a:ea typeface="Open Sans"/>
              </a:rPr>
              <a:t>Assessing impact on cold start latency across platforms.</a:t>
            </a:r>
            <a:endParaRPr b="0" lang="en-US" sz="17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Image 29" descr="preencoded.png"/>
          <p:cNvPicPr/>
          <p:nvPr/>
        </p:nvPicPr>
        <p:blipFill>
          <a:blip r:embed="rId1"/>
          <a:stretch/>
        </p:blipFill>
        <p:spPr>
          <a:xfrm>
            <a:off x="9144000" y="0"/>
            <a:ext cx="5486040" cy="8229240"/>
          </a:xfrm>
          <a:prstGeom prst="rect">
            <a:avLst/>
          </a:prstGeom>
          <a:ln w="0">
            <a:noFill/>
          </a:ln>
        </p:spPr>
      </p:pic>
      <p:sp>
        <p:nvSpPr>
          <p:cNvPr id="313" name="Text 98"/>
          <p:cNvSpPr/>
          <p:nvPr/>
        </p:nvSpPr>
        <p:spPr>
          <a:xfrm>
            <a:off x="793800" y="1040040"/>
            <a:ext cx="5670360" cy="70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5550"/>
              </a:lnSpc>
              <a:tabLst>
                <a:tab algn="l" pos="0"/>
              </a:tabLst>
            </a:pPr>
            <a:r>
              <a:rPr b="0" lang="en-US" sz="4450" spc="-134" strike="noStrike">
                <a:solidFill>
                  <a:srgbClr val="2c3f42"/>
                </a:solidFill>
                <a:latin typeface="Bitter Medium"/>
                <a:ea typeface="Bitter Medium"/>
              </a:rPr>
              <a:t>Experimental Design</a:t>
            </a:r>
            <a:endParaRPr b="0" lang="en-US" sz="44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4" name="Shape 36"/>
          <p:cNvSpPr/>
          <p:nvPr/>
        </p:nvSpPr>
        <p:spPr>
          <a:xfrm>
            <a:off x="1118880" y="2089080"/>
            <a:ext cx="30240" cy="5099760"/>
          </a:xfrm>
          <a:prstGeom prst="roundRect">
            <a:avLst>
              <a:gd name="adj" fmla="val 312558"/>
            </a:avLst>
          </a:prstGeom>
          <a:solidFill>
            <a:srgbClr val="e2c8b5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5" name="Shape 37"/>
          <p:cNvSpPr/>
          <p:nvPr/>
        </p:nvSpPr>
        <p:spPr>
          <a:xfrm>
            <a:off x="1358640" y="2584080"/>
            <a:ext cx="793440" cy="30240"/>
          </a:xfrm>
          <a:prstGeom prst="roundRect">
            <a:avLst>
              <a:gd name="adj" fmla="val 312558"/>
            </a:avLst>
          </a:prstGeom>
          <a:solidFill>
            <a:srgbClr val="e2c8b5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-23400" bIns="-234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6" name="Shape 38"/>
          <p:cNvSpPr/>
          <p:nvPr/>
        </p:nvSpPr>
        <p:spPr>
          <a:xfrm>
            <a:off x="878760" y="2344320"/>
            <a:ext cx="510120" cy="510120"/>
          </a:xfrm>
          <a:prstGeom prst="roundRect">
            <a:avLst>
              <a:gd name="adj" fmla="val 18669"/>
            </a:avLst>
          </a:prstGeom>
          <a:solidFill>
            <a:srgbClr val="fce2cf"/>
          </a:solidFill>
          <a:ln w="7620">
            <a:solidFill>
              <a:srgbClr val="e2c8b5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7" name="Text 99"/>
          <p:cNvSpPr/>
          <p:nvPr/>
        </p:nvSpPr>
        <p:spPr>
          <a:xfrm>
            <a:off x="1068480" y="2429280"/>
            <a:ext cx="130680" cy="33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2650"/>
              </a:lnSpc>
              <a:tabLst>
                <a:tab algn="l" pos="0"/>
              </a:tabLst>
            </a:pPr>
            <a:r>
              <a:rPr b="0" lang="en-US" sz="2650" spc="-80" strike="noStrike">
                <a:solidFill>
                  <a:srgbClr val="2b2e3c"/>
                </a:solidFill>
                <a:latin typeface="Bitter Medium"/>
                <a:ea typeface="Bitter Medium"/>
              </a:rPr>
              <a:t>1</a:t>
            </a:r>
            <a:endParaRPr b="0" lang="en-US" sz="26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8" name="Text 100"/>
          <p:cNvSpPr/>
          <p:nvPr/>
        </p:nvSpPr>
        <p:spPr>
          <a:xfrm>
            <a:off x="2381400" y="2315880"/>
            <a:ext cx="283500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0" lang="en-US" sz="2200" spc="-69" strike="noStrike">
                <a:solidFill>
                  <a:srgbClr val="2b2e3c"/>
                </a:solidFill>
                <a:latin typeface="Bitter Medium"/>
                <a:ea typeface="Bitter Medium"/>
              </a:rPr>
              <a:t>Platforms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9" name="Text 101"/>
          <p:cNvSpPr/>
          <p:nvPr/>
        </p:nvSpPr>
        <p:spPr>
          <a:xfrm>
            <a:off x="2381400" y="2806200"/>
            <a:ext cx="5968440" cy="72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pc="-38" strike="noStrike">
                <a:solidFill>
                  <a:srgbClr val="2b2e3c"/>
                </a:solidFill>
                <a:latin typeface="Open Sans"/>
                <a:ea typeface="Open Sans"/>
              </a:rPr>
              <a:t>AWS Lambda, Azure Functions, Apache OpenWhisk deployed.</a:t>
            </a:r>
            <a:endParaRPr b="0" lang="en-US" sz="17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0" name="Shape 39"/>
          <p:cNvSpPr/>
          <p:nvPr/>
        </p:nvSpPr>
        <p:spPr>
          <a:xfrm>
            <a:off x="1358640" y="4480920"/>
            <a:ext cx="793440" cy="30240"/>
          </a:xfrm>
          <a:prstGeom prst="roundRect">
            <a:avLst>
              <a:gd name="adj" fmla="val 312558"/>
            </a:avLst>
          </a:prstGeom>
          <a:solidFill>
            <a:srgbClr val="e2c8b5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-23400" bIns="-234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1" name="Shape 40"/>
          <p:cNvSpPr/>
          <p:nvPr/>
        </p:nvSpPr>
        <p:spPr>
          <a:xfrm>
            <a:off x="878760" y="4240800"/>
            <a:ext cx="510120" cy="510120"/>
          </a:xfrm>
          <a:prstGeom prst="roundRect">
            <a:avLst>
              <a:gd name="adj" fmla="val 18669"/>
            </a:avLst>
          </a:prstGeom>
          <a:solidFill>
            <a:srgbClr val="fce2cf"/>
          </a:solidFill>
          <a:ln w="7620">
            <a:solidFill>
              <a:srgbClr val="e2c8b5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2" name="Text 102"/>
          <p:cNvSpPr/>
          <p:nvPr/>
        </p:nvSpPr>
        <p:spPr>
          <a:xfrm>
            <a:off x="1045440" y="4325760"/>
            <a:ext cx="176400" cy="33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2650"/>
              </a:lnSpc>
              <a:tabLst>
                <a:tab algn="l" pos="0"/>
              </a:tabLst>
            </a:pPr>
            <a:r>
              <a:rPr b="0" lang="en-US" sz="2650" spc="-80" strike="noStrike">
                <a:solidFill>
                  <a:srgbClr val="2b2e3c"/>
                </a:solidFill>
                <a:latin typeface="Bitter Medium"/>
                <a:ea typeface="Bitter Medium"/>
              </a:rPr>
              <a:t>2</a:t>
            </a:r>
            <a:endParaRPr b="0" lang="en-US" sz="26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3" name="Text 103"/>
          <p:cNvSpPr/>
          <p:nvPr/>
        </p:nvSpPr>
        <p:spPr>
          <a:xfrm>
            <a:off x="2381400" y="4212720"/>
            <a:ext cx="283500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0" lang="en-US" sz="2200" spc="-69" strike="noStrike">
                <a:solidFill>
                  <a:srgbClr val="2b2e3c"/>
                </a:solidFill>
                <a:latin typeface="Bitter Medium"/>
                <a:ea typeface="Bitter Medium"/>
              </a:rPr>
              <a:t>Setup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4" name="Text 104"/>
          <p:cNvSpPr/>
          <p:nvPr/>
        </p:nvSpPr>
        <p:spPr>
          <a:xfrm>
            <a:off x="2381400" y="4703040"/>
            <a:ext cx="5968440" cy="72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pc="-38" strike="noStrike">
                <a:solidFill>
                  <a:srgbClr val="2b2e3c"/>
                </a:solidFill>
                <a:latin typeface="Open Sans"/>
                <a:ea typeface="Open Sans"/>
              </a:rPr>
              <a:t>Standardized memory, timeout, concurrency limits across platforms.</a:t>
            </a:r>
            <a:endParaRPr b="0" lang="en-US" sz="17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5" name="Shape 41"/>
          <p:cNvSpPr/>
          <p:nvPr/>
        </p:nvSpPr>
        <p:spPr>
          <a:xfrm>
            <a:off x="1358640" y="6377400"/>
            <a:ext cx="793440" cy="30240"/>
          </a:xfrm>
          <a:prstGeom prst="roundRect">
            <a:avLst>
              <a:gd name="adj" fmla="val 312558"/>
            </a:avLst>
          </a:prstGeom>
          <a:solidFill>
            <a:srgbClr val="e2c8b5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-23400" bIns="-234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6" name="Shape 42"/>
          <p:cNvSpPr/>
          <p:nvPr/>
        </p:nvSpPr>
        <p:spPr>
          <a:xfrm>
            <a:off x="878760" y="6137640"/>
            <a:ext cx="510120" cy="510120"/>
          </a:xfrm>
          <a:prstGeom prst="roundRect">
            <a:avLst>
              <a:gd name="adj" fmla="val 18669"/>
            </a:avLst>
          </a:prstGeom>
          <a:solidFill>
            <a:srgbClr val="fce2cf"/>
          </a:solidFill>
          <a:ln w="7620">
            <a:solidFill>
              <a:srgbClr val="e2c8b5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7" name="Text 105"/>
          <p:cNvSpPr/>
          <p:nvPr/>
        </p:nvSpPr>
        <p:spPr>
          <a:xfrm>
            <a:off x="1041840" y="6222600"/>
            <a:ext cx="183960" cy="33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2650"/>
              </a:lnSpc>
              <a:tabLst>
                <a:tab algn="l" pos="0"/>
              </a:tabLst>
            </a:pPr>
            <a:r>
              <a:rPr b="0" lang="en-US" sz="2650" spc="-80" strike="noStrike">
                <a:solidFill>
                  <a:srgbClr val="2b2e3c"/>
                </a:solidFill>
                <a:latin typeface="Bitter Medium"/>
                <a:ea typeface="Bitter Medium"/>
              </a:rPr>
              <a:t>3</a:t>
            </a:r>
            <a:endParaRPr b="0" lang="en-US" sz="26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8" name="Text 106"/>
          <p:cNvSpPr/>
          <p:nvPr/>
        </p:nvSpPr>
        <p:spPr>
          <a:xfrm>
            <a:off x="2381400" y="6109200"/>
            <a:ext cx="283500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0" lang="en-US" sz="2200" spc="-69" strike="noStrike">
                <a:solidFill>
                  <a:srgbClr val="2b2e3c"/>
                </a:solidFill>
                <a:latin typeface="Bitter Medium"/>
                <a:ea typeface="Bitter Medium"/>
              </a:rPr>
              <a:t>Applications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9" name="Text 107"/>
          <p:cNvSpPr/>
          <p:nvPr/>
        </p:nvSpPr>
        <p:spPr>
          <a:xfrm>
            <a:off x="2381400" y="6599520"/>
            <a:ext cx="5968440" cy="36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pc="-38" strike="noStrike">
                <a:solidFill>
                  <a:srgbClr val="2b2e3c"/>
                </a:solidFill>
                <a:latin typeface="Open Sans"/>
                <a:ea typeface="Open Sans"/>
              </a:rPr>
              <a:t>Email, image, data, video processing tasks tested.</a:t>
            </a:r>
            <a:endParaRPr b="0" lang="en-US" sz="17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" name="Image 30" descr="preencoded.png"/>
          <p:cNvPicPr/>
          <p:nvPr/>
        </p:nvPicPr>
        <p:blipFill>
          <a:blip r:embed="rId1"/>
          <a:stretch/>
        </p:blipFill>
        <p:spPr>
          <a:xfrm>
            <a:off x="9144000" y="0"/>
            <a:ext cx="5486040" cy="8232840"/>
          </a:xfrm>
          <a:prstGeom prst="rect">
            <a:avLst/>
          </a:prstGeom>
          <a:ln w="0">
            <a:noFill/>
          </a:ln>
        </p:spPr>
      </p:pic>
      <p:sp>
        <p:nvSpPr>
          <p:cNvPr id="331" name="Text 108"/>
          <p:cNvSpPr/>
          <p:nvPr/>
        </p:nvSpPr>
        <p:spPr>
          <a:xfrm>
            <a:off x="759960" y="597240"/>
            <a:ext cx="5429160" cy="678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5301"/>
              </a:lnSpc>
              <a:tabLst>
                <a:tab algn="l" pos="0"/>
              </a:tabLst>
            </a:pPr>
            <a:r>
              <a:rPr b="0" lang="en-US" sz="4250" spc="-128" strike="noStrike">
                <a:solidFill>
                  <a:srgbClr val="2c3f42"/>
                </a:solidFill>
                <a:latin typeface="Bitter Medium"/>
                <a:ea typeface="Bitter Medium"/>
              </a:rPr>
              <a:t>Performance Metrics</a:t>
            </a:r>
            <a:endParaRPr b="0" lang="en-US" sz="425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32" name="Image 31" descr="preencoded.png"/>
          <p:cNvPicPr/>
          <p:nvPr/>
        </p:nvPicPr>
        <p:blipFill>
          <a:blip r:embed="rId2"/>
          <a:stretch/>
        </p:blipFill>
        <p:spPr>
          <a:xfrm>
            <a:off x="759960" y="1601640"/>
            <a:ext cx="542520" cy="542520"/>
          </a:xfrm>
          <a:prstGeom prst="rect">
            <a:avLst/>
          </a:prstGeom>
          <a:ln w="0">
            <a:noFill/>
          </a:ln>
        </p:spPr>
      </p:pic>
      <p:sp>
        <p:nvSpPr>
          <p:cNvPr id="333" name="Text 109"/>
          <p:cNvSpPr/>
          <p:nvPr/>
        </p:nvSpPr>
        <p:spPr>
          <a:xfrm>
            <a:off x="759960" y="2361600"/>
            <a:ext cx="2714400" cy="339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650"/>
              </a:lnSpc>
              <a:tabLst>
                <a:tab algn="l" pos="0"/>
              </a:tabLst>
            </a:pPr>
            <a:r>
              <a:rPr b="0" lang="en-US" sz="2100" spc="-66" strike="noStrike">
                <a:solidFill>
                  <a:srgbClr val="2b2e3c"/>
                </a:solidFill>
                <a:latin typeface="Bitter Medium"/>
                <a:ea typeface="Bitter Medium"/>
              </a:rPr>
              <a:t>Response Time</a:t>
            </a:r>
            <a:endParaRPr b="0" lang="en-US" sz="2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4" name="Text 110"/>
          <p:cNvSpPr/>
          <p:nvPr/>
        </p:nvSpPr>
        <p:spPr>
          <a:xfrm>
            <a:off x="759960" y="2831400"/>
            <a:ext cx="7623360" cy="34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01"/>
              </a:lnSpc>
              <a:tabLst>
                <a:tab algn="l" pos="0"/>
              </a:tabLst>
            </a:pPr>
            <a:r>
              <a:rPr b="0" lang="en-US" sz="1700" spc="-35" strike="noStrike">
                <a:solidFill>
                  <a:srgbClr val="2b2e3c"/>
                </a:solidFill>
                <a:latin typeface="Open Sans"/>
                <a:ea typeface="Open Sans"/>
              </a:rPr>
              <a:t>Function completion speed, lower is better.</a:t>
            </a:r>
            <a:endParaRPr b="0" lang="en-US" sz="17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35" name="Image 32" descr="preencoded.png"/>
          <p:cNvPicPr/>
          <p:nvPr/>
        </p:nvPicPr>
        <p:blipFill>
          <a:blip r:embed="rId3"/>
          <a:stretch/>
        </p:blipFill>
        <p:spPr>
          <a:xfrm>
            <a:off x="759960" y="3830400"/>
            <a:ext cx="542520" cy="542520"/>
          </a:xfrm>
          <a:prstGeom prst="rect">
            <a:avLst/>
          </a:prstGeom>
          <a:ln w="0">
            <a:noFill/>
          </a:ln>
        </p:spPr>
      </p:pic>
      <p:sp>
        <p:nvSpPr>
          <p:cNvPr id="336" name="Text 111"/>
          <p:cNvSpPr/>
          <p:nvPr/>
        </p:nvSpPr>
        <p:spPr>
          <a:xfrm>
            <a:off x="759960" y="4590360"/>
            <a:ext cx="2714400" cy="339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650"/>
              </a:lnSpc>
              <a:tabLst>
                <a:tab algn="l" pos="0"/>
              </a:tabLst>
            </a:pPr>
            <a:r>
              <a:rPr b="0" lang="en-US" sz="2100" spc="-66" strike="noStrike">
                <a:solidFill>
                  <a:srgbClr val="2b2e3c"/>
                </a:solidFill>
                <a:latin typeface="Bitter Medium"/>
                <a:ea typeface="Bitter Medium"/>
              </a:rPr>
              <a:t>Cold-Start Delay</a:t>
            </a:r>
            <a:endParaRPr b="0" lang="en-US" sz="2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7" name="Text 112"/>
          <p:cNvSpPr/>
          <p:nvPr/>
        </p:nvSpPr>
        <p:spPr>
          <a:xfrm>
            <a:off x="759960" y="5059800"/>
            <a:ext cx="7623360" cy="34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01"/>
              </a:lnSpc>
              <a:tabLst>
                <a:tab algn="l" pos="0"/>
              </a:tabLst>
            </a:pPr>
            <a:r>
              <a:rPr b="0" lang="en-US" sz="1700" spc="-35" strike="noStrike">
                <a:solidFill>
                  <a:srgbClr val="2b2e3c"/>
                </a:solidFill>
                <a:latin typeface="Open Sans"/>
                <a:ea typeface="Open Sans"/>
              </a:rPr>
              <a:t>Time difference between cold and warm starts.</a:t>
            </a:r>
            <a:endParaRPr b="0" lang="en-US" sz="17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38" name="Image 33" descr="preencoded.png"/>
          <p:cNvPicPr/>
          <p:nvPr/>
        </p:nvPicPr>
        <p:blipFill>
          <a:blip r:embed="rId4"/>
          <a:stretch/>
        </p:blipFill>
        <p:spPr>
          <a:xfrm>
            <a:off x="759960" y="6058800"/>
            <a:ext cx="542520" cy="542520"/>
          </a:xfrm>
          <a:prstGeom prst="rect">
            <a:avLst/>
          </a:prstGeom>
          <a:ln w="0">
            <a:noFill/>
          </a:ln>
        </p:spPr>
      </p:pic>
      <p:sp>
        <p:nvSpPr>
          <p:cNvPr id="339" name="Text 113"/>
          <p:cNvSpPr/>
          <p:nvPr/>
        </p:nvSpPr>
        <p:spPr>
          <a:xfrm>
            <a:off x="759960" y="6819120"/>
            <a:ext cx="2714400" cy="339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650"/>
              </a:lnSpc>
              <a:tabLst>
                <a:tab algn="l" pos="0"/>
              </a:tabLst>
            </a:pPr>
            <a:r>
              <a:rPr b="0" lang="en-US" sz="2100" spc="-66" strike="noStrike">
                <a:solidFill>
                  <a:srgbClr val="2b2e3c"/>
                </a:solidFill>
                <a:latin typeface="Bitter Medium"/>
                <a:ea typeface="Bitter Medium"/>
              </a:rPr>
              <a:t>Cold Start Frequency</a:t>
            </a:r>
            <a:endParaRPr b="0" lang="en-US" sz="2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0" name="Text 114"/>
          <p:cNvSpPr/>
          <p:nvPr/>
        </p:nvSpPr>
        <p:spPr>
          <a:xfrm>
            <a:off x="759960" y="7288560"/>
            <a:ext cx="7623360" cy="34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01"/>
              </a:lnSpc>
              <a:tabLst>
                <a:tab algn="l" pos="0"/>
              </a:tabLst>
            </a:pPr>
            <a:r>
              <a:rPr b="0" lang="en-US" sz="1700" spc="-35" strike="noStrike">
                <a:solidFill>
                  <a:srgbClr val="2b2e3c"/>
                </a:solidFill>
                <a:latin typeface="Open Sans"/>
                <a:ea typeface="Open Sans"/>
              </a:rPr>
              <a:t>Occurrence count, lower means better efficiency.</a:t>
            </a:r>
            <a:endParaRPr b="0" lang="en-US" sz="17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1" name="Image 34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14630040" cy="2835000"/>
          </a:xfrm>
          <a:prstGeom prst="rect">
            <a:avLst/>
          </a:prstGeom>
          <a:ln w="0">
            <a:noFill/>
          </a:ln>
        </p:spPr>
      </p:pic>
      <p:sp>
        <p:nvSpPr>
          <p:cNvPr id="342" name="Text 115"/>
          <p:cNvSpPr/>
          <p:nvPr/>
        </p:nvSpPr>
        <p:spPr>
          <a:xfrm>
            <a:off x="793800" y="3662640"/>
            <a:ext cx="5670360" cy="70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5550"/>
              </a:lnSpc>
              <a:tabLst>
                <a:tab algn="l" pos="0"/>
              </a:tabLst>
            </a:pPr>
            <a:r>
              <a:rPr b="0" lang="en-US" sz="4450" spc="-134" strike="noStrike">
                <a:solidFill>
                  <a:srgbClr val="2c3f42"/>
                </a:solidFill>
                <a:latin typeface="Bitter Medium"/>
                <a:ea typeface="Bitter Medium"/>
              </a:rPr>
              <a:t>Results and Analysis</a:t>
            </a:r>
            <a:endParaRPr b="0" lang="en-US" sz="445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43" name="Image 35" descr="preencoded.png"/>
          <p:cNvPicPr/>
          <p:nvPr/>
        </p:nvPicPr>
        <p:blipFill>
          <a:blip r:embed="rId2"/>
          <a:stretch/>
        </p:blipFill>
        <p:spPr>
          <a:xfrm>
            <a:off x="793800" y="4711680"/>
            <a:ext cx="4347360" cy="906840"/>
          </a:xfrm>
          <a:prstGeom prst="rect">
            <a:avLst/>
          </a:prstGeom>
          <a:ln w="0">
            <a:noFill/>
          </a:ln>
        </p:spPr>
      </p:pic>
      <p:sp>
        <p:nvSpPr>
          <p:cNvPr id="344" name="Text 116"/>
          <p:cNvSpPr/>
          <p:nvPr/>
        </p:nvSpPr>
        <p:spPr>
          <a:xfrm>
            <a:off x="1020600" y="5959080"/>
            <a:ext cx="283500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0" lang="en-US" sz="2200" spc="-69" strike="noStrike">
                <a:solidFill>
                  <a:srgbClr val="2b2e3c"/>
                </a:solidFill>
                <a:latin typeface="Bitter Medium"/>
                <a:ea typeface="Bitter Medium"/>
              </a:rPr>
              <a:t>Response Time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5" name="Text 117"/>
          <p:cNvSpPr/>
          <p:nvPr/>
        </p:nvSpPr>
        <p:spPr>
          <a:xfrm>
            <a:off x="1020600" y="6449400"/>
            <a:ext cx="3893400" cy="72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pc="-38" strike="noStrike">
                <a:solidFill>
                  <a:srgbClr val="2b2e3c"/>
                </a:solidFill>
                <a:latin typeface="Open Sans"/>
                <a:ea typeface="Open Sans"/>
              </a:rPr>
              <a:t>30% reduction, improved system responsiveness.</a:t>
            </a:r>
            <a:endParaRPr b="0" lang="en-US" sz="175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46" name="Image 36" descr="preencoded.png"/>
          <p:cNvPicPr/>
          <p:nvPr/>
        </p:nvPicPr>
        <p:blipFill>
          <a:blip r:embed="rId3"/>
          <a:stretch/>
        </p:blipFill>
        <p:spPr>
          <a:xfrm>
            <a:off x="5141520" y="4711680"/>
            <a:ext cx="4347360" cy="906840"/>
          </a:xfrm>
          <a:prstGeom prst="rect">
            <a:avLst/>
          </a:prstGeom>
          <a:ln w="0">
            <a:noFill/>
          </a:ln>
        </p:spPr>
      </p:pic>
      <p:sp>
        <p:nvSpPr>
          <p:cNvPr id="347" name="Text 118"/>
          <p:cNvSpPr/>
          <p:nvPr/>
        </p:nvSpPr>
        <p:spPr>
          <a:xfrm>
            <a:off x="5368320" y="5959080"/>
            <a:ext cx="283500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0" lang="en-US" sz="2200" spc="-69" strike="noStrike">
                <a:solidFill>
                  <a:srgbClr val="2b2e3c"/>
                </a:solidFill>
                <a:latin typeface="Bitter Medium"/>
                <a:ea typeface="Bitter Medium"/>
              </a:rPr>
              <a:t>Cold-Start Delay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8" name="Text 119"/>
          <p:cNvSpPr/>
          <p:nvPr/>
        </p:nvSpPr>
        <p:spPr>
          <a:xfrm>
            <a:off x="5368320" y="6449400"/>
            <a:ext cx="3893400" cy="72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pc="-38" strike="noStrike">
                <a:solidFill>
                  <a:srgbClr val="2b2e3c"/>
                </a:solidFill>
                <a:latin typeface="Open Sans"/>
                <a:ea typeface="Open Sans"/>
              </a:rPr>
              <a:t>40% decrease, optimized latency-sensitive tasks.</a:t>
            </a:r>
            <a:endParaRPr b="0" lang="en-US" sz="175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49" name="Image 37" descr="preencoded.png"/>
          <p:cNvPicPr/>
          <p:nvPr/>
        </p:nvPicPr>
        <p:blipFill>
          <a:blip r:embed="rId4"/>
          <a:stretch/>
        </p:blipFill>
        <p:spPr>
          <a:xfrm>
            <a:off x="9488880" y="4711680"/>
            <a:ext cx="4347360" cy="906840"/>
          </a:xfrm>
          <a:prstGeom prst="rect">
            <a:avLst/>
          </a:prstGeom>
          <a:ln w="0">
            <a:noFill/>
          </a:ln>
        </p:spPr>
      </p:pic>
      <p:sp>
        <p:nvSpPr>
          <p:cNvPr id="350" name="Text 120"/>
          <p:cNvSpPr/>
          <p:nvPr/>
        </p:nvSpPr>
        <p:spPr>
          <a:xfrm>
            <a:off x="9715680" y="5959080"/>
            <a:ext cx="283500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0" lang="en-US" sz="2200" spc="-69" strike="noStrike">
                <a:solidFill>
                  <a:srgbClr val="2b2e3c"/>
                </a:solidFill>
                <a:latin typeface="Bitter Medium"/>
                <a:ea typeface="Bitter Medium"/>
              </a:rPr>
              <a:t>Cold-Start Frequency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1" name="Text 121"/>
          <p:cNvSpPr/>
          <p:nvPr/>
        </p:nvSpPr>
        <p:spPr>
          <a:xfrm>
            <a:off x="9715680" y="6449400"/>
            <a:ext cx="3893400" cy="72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pc="-38" strike="noStrike">
                <a:solidFill>
                  <a:srgbClr val="2b2e3c"/>
                </a:solidFill>
                <a:latin typeface="Open Sans"/>
                <a:ea typeface="Open Sans"/>
              </a:rPr>
              <a:t>50% reduction, smoother operation and cost savings.</a:t>
            </a:r>
            <a:endParaRPr b="0" lang="en-US" sz="17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2" name="Image 38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5486040" cy="8229240"/>
          </a:xfrm>
          <a:prstGeom prst="rect">
            <a:avLst/>
          </a:prstGeom>
          <a:ln w="0">
            <a:noFill/>
          </a:ln>
        </p:spPr>
      </p:pic>
      <p:sp>
        <p:nvSpPr>
          <p:cNvPr id="353" name="Text 122"/>
          <p:cNvSpPr/>
          <p:nvPr/>
        </p:nvSpPr>
        <p:spPr>
          <a:xfrm>
            <a:off x="6280200" y="1614600"/>
            <a:ext cx="7011000" cy="70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5550"/>
              </a:lnSpc>
              <a:tabLst>
                <a:tab algn="l" pos="0"/>
              </a:tabLst>
            </a:pPr>
            <a:r>
              <a:rPr b="0" lang="en-US" sz="4450" spc="-134" strike="noStrike">
                <a:solidFill>
                  <a:srgbClr val="2c3f42"/>
                </a:solidFill>
                <a:latin typeface="Bitter Medium"/>
                <a:ea typeface="Bitter Medium"/>
              </a:rPr>
              <a:t>Discussion and Implications</a:t>
            </a:r>
            <a:endParaRPr b="0" lang="en-US" sz="44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4" name="Shape 43"/>
          <p:cNvSpPr/>
          <p:nvPr/>
        </p:nvSpPr>
        <p:spPr>
          <a:xfrm>
            <a:off x="6280200" y="2663640"/>
            <a:ext cx="3664440" cy="2401920"/>
          </a:xfrm>
          <a:prstGeom prst="roundRect">
            <a:avLst>
              <a:gd name="adj" fmla="val 3966"/>
            </a:avLst>
          </a:prstGeom>
          <a:solidFill>
            <a:srgbClr val="fce2cf"/>
          </a:solidFill>
          <a:ln w="7620">
            <a:solidFill>
              <a:srgbClr val="e2c8b5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5" name="Text 123"/>
          <p:cNvSpPr/>
          <p:nvPr/>
        </p:nvSpPr>
        <p:spPr>
          <a:xfrm>
            <a:off x="6514560" y="2898000"/>
            <a:ext cx="3195720" cy="70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0" lang="en-US" sz="2200" spc="-69" strike="noStrike">
                <a:solidFill>
                  <a:srgbClr val="2b2e3c"/>
                </a:solidFill>
                <a:latin typeface="Bitter Medium"/>
                <a:ea typeface="Bitter Medium"/>
              </a:rPr>
              <a:t>Dynamic Resource Management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6" name="Text 124"/>
          <p:cNvSpPr/>
          <p:nvPr/>
        </p:nvSpPr>
        <p:spPr>
          <a:xfrm>
            <a:off x="6514560" y="3742560"/>
            <a:ext cx="3195720" cy="108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pc="-38" strike="noStrike">
                <a:solidFill>
                  <a:srgbClr val="2b2e3c"/>
                </a:solidFill>
                <a:latin typeface="Open Sans"/>
                <a:ea typeface="Open Sans"/>
              </a:rPr>
              <a:t>Predicts usage, adjusts container readiness, minimizes delays.</a:t>
            </a:r>
            <a:endParaRPr b="0" lang="en-US" sz="17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7" name="Shape 44"/>
          <p:cNvSpPr/>
          <p:nvPr/>
        </p:nvSpPr>
        <p:spPr>
          <a:xfrm>
            <a:off x="10171800" y="2663640"/>
            <a:ext cx="3664440" cy="2401920"/>
          </a:xfrm>
          <a:prstGeom prst="roundRect">
            <a:avLst>
              <a:gd name="adj" fmla="val 3966"/>
            </a:avLst>
          </a:prstGeom>
          <a:solidFill>
            <a:srgbClr val="fce2cf"/>
          </a:solidFill>
          <a:ln w="7620">
            <a:solidFill>
              <a:srgbClr val="e2c8b5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8" name="Text 125"/>
          <p:cNvSpPr/>
          <p:nvPr/>
        </p:nvSpPr>
        <p:spPr>
          <a:xfrm>
            <a:off x="10406160" y="2898000"/>
            <a:ext cx="3195720" cy="70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0" lang="en-US" sz="2200" spc="-69" strike="noStrike">
                <a:solidFill>
                  <a:srgbClr val="2b2e3c"/>
                </a:solidFill>
                <a:latin typeface="Bitter Medium"/>
                <a:ea typeface="Bitter Medium"/>
              </a:rPr>
              <a:t>Efficiency and Cost-Effectiveness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9" name="Text 126"/>
          <p:cNvSpPr/>
          <p:nvPr/>
        </p:nvSpPr>
        <p:spPr>
          <a:xfrm>
            <a:off x="10406160" y="3742560"/>
            <a:ext cx="3195720" cy="108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pc="-38" strike="noStrike">
                <a:solidFill>
                  <a:srgbClr val="2b2e3c"/>
                </a:solidFill>
                <a:latin typeface="Open Sans"/>
                <a:ea typeface="Open Sans"/>
              </a:rPr>
              <a:t>Reduces unnecessary warm-up, optimizes serverless environment costs.</a:t>
            </a:r>
            <a:endParaRPr b="0" lang="en-US" sz="17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0" name="Shape 45"/>
          <p:cNvSpPr/>
          <p:nvPr/>
        </p:nvSpPr>
        <p:spPr>
          <a:xfrm>
            <a:off x="6280200" y="5292720"/>
            <a:ext cx="7556040" cy="1321920"/>
          </a:xfrm>
          <a:prstGeom prst="roundRect">
            <a:avLst>
              <a:gd name="adj" fmla="val 7205"/>
            </a:avLst>
          </a:prstGeom>
          <a:solidFill>
            <a:srgbClr val="fce2cf"/>
          </a:solidFill>
          <a:ln w="7620">
            <a:solidFill>
              <a:srgbClr val="e2c8b5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1" name="Text 127"/>
          <p:cNvSpPr/>
          <p:nvPr/>
        </p:nvSpPr>
        <p:spPr>
          <a:xfrm>
            <a:off x="6514560" y="5527080"/>
            <a:ext cx="334800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0" lang="en-US" sz="2200" spc="-69" strike="noStrike">
                <a:solidFill>
                  <a:srgbClr val="2b2e3c"/>
                </a:solidFill>
                <a:latin typeface="Bitter Medium"/>
                <a:ea typeface="Bitter Medium"/>
              </a:rPr>
              <a:t>Enhanced User Experience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2" name="Text 128"/>
          <p:cNvSpPr/>
          <p:nvPr/>
        </p:nvSpPr>
        <p:spPr>
          <a:xfrm>
            <a:off x="6514560" y="6017400"/>
            <a:ext cx="7087320" cy="36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pc="-38" strike="noStrike">
                <a:solidFill>
                  <a:srgbClr val="2b2e3c"/>
                </a:solidFill>
                <a:latin typeface="Open Sans"/>
                <a:ea typeface="Open Sans"/>
              </a:rPr>
              <a:t>Faster responses, lower latency, smoother user interactions.</a:t>
            </a:r>
            <a:endParaRPr b="0" lang="en-US" sz="17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3" name="Image 39" descr="preencoded.png"/>
          <p:cNvPicPr/>
          <p:nvPr/>
        </p:nvPicPr>
        <p:blipFill>
          <a:blip r:embed="rId1"/>
          <a:stretch/>
        </p:blipFill>
        <p:spPr>
          <a:xfrm>
            <a:off x="9144000" y="0"/>
            <a:ext cx="5486040" cy="8229240"/>
          </a:xfrm>
          <a:prstGeom prst="rect">
            <a:avLst/>
          </a:prstGeom>
          <a:ln w="0">
            <a:noFill/>
          </a:ln>
        </p:spPr>
      </p:pic>
      <p:sp>
        <p:nvSpPr>
          <p:cNvPr id="364" name="Text 129"/>
          <p:cNvSpPr/>
          <p:nvPr/>
        </p:nvSpPr>
        <p:spPr>
          <a:xfrm>
            <a:off x="793800" y="1751400"/>
            <a:ext cx="7556040" cy="293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7699"/>
              </a:lnSpc>
              <a:tabLst>
                <a:tab algn="l" pos="0"/>
              </a:tabLst>
            </a:pPr>
            <a:r>
              <a:rPr b="0" lang="en-US" sz="6150" spc="-185" strike="noStrike">
                <a:solidFill>
                  <a:srgbClr val="2c3f42"/>
                </a:solidFill>
                <a:latin typeface="Bitter Medium"/>
                <a:ea typeface="Bitter Medium"/>
              </a:rPr>
              <a:t>Adaptive ML Model for Serverless Cold Start Latency</a:t>
            </a:r>
            <a:endParaRPr b="0" lang="en-US" sz="61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5" name="Text 130"/>
          <p:cNvSpPr/>
          <p:nvPr/>
        </p:nvSpPr>
        <p:spPr>
          <a:xfrm>
            <a:off x="793800" y="5026320"/>
            <a:ext cx="7556040" cy="145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pc="-38" strike="noStrike">
                <a:solidFill>
                  <a:srgbClr val="2b2e3c"/>
                </a:solidFill>
                <a:latin typeface="Open Sans"/>
                <a:ea typeface="Open Sans"/>
              </a:rPr>
              <a:t>This presentation outlines an innovative approach to mitigate cold start latency in serverless environments. We developed an adaptive machine learning model to optimize function initialization and enhance overall system performance.</a:t>
            </a:r>
            <a:endParaRPr b="0" lang="en-US" sz="17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6" name="Image 4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5486040" cy="8229240"/>
          </a:xfrm>
          <a:prstGeom prst="rect">
            <a:avLst/>
          </a:prstGeom>
          <a:ln w="0">
            <a:noFill/>
          </a:ln>
        </p:spPr>
      </p:pic>
      <p:sp>
        <p:nvSpPr>
          <p:cNvPr id="367" name="Text 131"/>
          <p:cNvSpPr/>
          <p:nvPr/>
        </p:nvSpPr>
        <p:spPr>
          <a:xfrm>
            <a:off x="6280200" y="1465560"/>
            <a:ext cx="5922360" cy="70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5550"/>
              </a:lnSpc>
              <a:tabLst>
                <a:tab algn="l" pos="0"/>
              </a:tabLst>
            </a:pPr>
            <a:r>
              <a:rPr b="0" lang="en-US" sz="4450" spc="-134" strike="noStrike">
                <a:solidFill>
                  <a:srgbClr val="2c3f42"/>
                </a:solidFill>
                <a:latin typeface="Bitter Medium"/>
                <a:ea typeface="Bitter Medium"/>
              </a:rPr>
              <a:t>Objective and Approach</a:t>
            </a:r>
            <a:endParaRPr b="0" lang="en-US" sz="44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8" name="Shape 46"/>
          <p:cNvSpPr/>
          <p:nvPr/>
        </p:nvSpPr>
        <p:spPr>
          <a:xfrm>
            <a:off x="6280200" y="2769480"/>
            <a:ext cx="510120" cy="510120"/>
          </a:xfrm>
          <a:prstGeom prst="roundRect">
            <a:avLst>
              <a:gd name="adj" fmla="val 18669"/>
            </a:avLst>
          </a:prstGeom>
          <a:solidFill>
            <a:srgbClr val="fce2cf"/>
          </a:solidFill>
          <a:ln w="7620">
            <a:solidFill>
              <a:srgbClr val="e2c8b5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9" name="Text 132"/>
          <p:cNvSpPr/>
          <p:nvPr/>
        </p:nvSpPr>
        <p:spPr>
          <a:xfrm>
            <a:off x="6469920" y="2854440"/>
            <a:ext cx="130680" cy="33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2650"/>
              </a:lnSpc>
              <a:tabLst>
                <a:tab algn="l" pos="0"/>
              </a:tabLst>
            </a:pPr>
            <a:r>
              <a:rPr b="0" lang="en-US" sz="2650" spc="-80" strike="noStrike">
                <a:solidFill>
                  <a:srgbClr val="2b2e3c"/>
                </a:solidFill>
                <a:latin typeface="Bitter Medium"/>
                <a:ea typeface="Bitter Medium"/>
              </a:rPr>
              <a:t>1</a:t>
            </a:r>
            <a:endParaRPr b="0" lang="en-US" sz="26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0" name="Text 133"/>
          <p:cNvSpPr/>
          <p:nvPr/>
        </p:nvSpPr>
        <p:spPr>
          <a:xfrm>
            <a:off x="7017480" y="2769480"/>
            <a:ext cx="283500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0" lang="en-US" sz="2200" spc="-69" strike="noStrike">
                <a:solidFill>
                  <a:srgbClr val="2b2e3c"/>
                </a:solidFill>
                <a:latin typeface="Bitter Medium"/>
                <a:ea typeface="Bitter Medium"/>
              </a:rPr>
              <a:t>Primary Goal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1" name="Text 134"/>
          <p:cNvSpPr/>
          <p:nvPr/>
        </p:nvSpPr>
        <p:spPr>
          <a:xfrm>
            <a:off x="7017480" y="3259800"/>
            <a:ext cx="2927520" cy="145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pc="-38" strike="noStrike">
                <a:solidFill>
                  <a:srgbClr val="2b2e3c"/>
                </a:solidFill>
                <a:latin typeface="Open Sans"/>
                <a:ea typeface="Open Sans"/>
              </a:rPr>
              <a:t>Develop an adaptive model to address cold start latency in serverless computing environments.</a:t>
            </a:r>
            <a:endParaRPr b="0" lang="en-US" sz="17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2" name="Shape 47"/>
          <p:cNvSpPr/>
          <p:nvPr/>
        </p:nvSpPr>
        <p:spPr>
          <a:xfrm>
            <a:off x="10171800" y="2769480"/>
            <a:ext cx="510120" cy="510120"/>
          </a:xfrm>
          <a:prstGeom prst="roundRect">
            <a:avLst>
              <a:gd name="adj" fmla="val 18669"/>
            </a:avLst>
          </a:prstGeom>
          <a:solidFill>
            <a:srgbClr val="fce2cf"/>
          </a:solidFill>
          <a:ln w="7620">
            <a:solidFill>
              <a:srgbClr val="e2c8b5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3" name="Text 135"/>
          <p:cNvSpPr/>
          <p:nvPr/>
        </p:nvSpPr>
        <p:spPr>
          <a:xfrm>
            <a:off x="10338480" y="2854440"/>
            <a:ext cx="176400" cy="33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2650"/>
              </a:lnSpc>
              <a:tabLst>
                <a:tab algn="l" pos="0"/>
              </a:tabLst>
            </a:pPr>
            <a:r>
              <a:rPr b="0" lang="en-US" sz="2650" spc="-80" strike="noStrike">
                <a:solidFill>
                  <a:srgbClr val="2b2e3c"/>
                </a:solidFill>
                <a:latin typeface="Bitter Medium"/>
                <a:ea typeface="Bitter Medium"/>
              </a:rPr>
              <a:t>2</a:t>
            </a:r>
            <a:endParaRPr b="0" lang="en-US" sz="26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4" name="Text 136"/>
          <p:cNvSpPr/>
          <p:nvPr/>
        </p:nvSpPr>
        <p:spPr>
          <a:xfrm>
            <a:off x="10909080" y="2769480"/>
            <a:ext cx="2927520" cy="70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0" lang="en-US" sz="2200" spc="-69" strike="noStrike">
                <a:solidFill>
                  <a:srgbClr val="2b2e3c"/>
                </a:solidFill>
                <a:latin typeface="Bitter Medium"/>
                <a:ea typeface="Bitter Medium"/>
              </a:rPr>
              <a:t>Machine Learning Integration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5" name="Text 137"/>
          <p:cNvSpPr/>
          <p:nvPr/>
        </p:nvSpPr>
        <p:spPr>
          <a:xfrm>
            <a:off x="10909080" y="3614400"/>
            <a:ext cx="2927520" cy="145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pc="-38" strike="noStrike">
                <a:solidFill>
                  <a:srgbClr val="2b2e3c"/>
                </a:solidFill>
                <a:latin typeface="Open Sans"/>
                <a:ea typeface="Open Sans"/>
              </a:rPr>
              <a:t>Leverage ML algorithms to predict and optimize function initialization patterns.</a:t>
            </a:r>
            <a:endParaRPr b="0" lang="en-US" sz="17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6" name="Shape 48"/>
          <p:cNvSpPr/>
          <p:nvPr/>
        </p:nvSpPr>
        <p:spPr>
          <a:xfrm>
            <a:off x="6280200" y="5547960"/>
            <a:ext cx="510120" cy="510120"/>
          </a:xfrm>
          <a:prstGeom prst="roundRect">
            <a:avLst>
              <a:gd name="adj" fmla="val 18669"/>
            </a:avLst>
          </a:prstGeom>
          <a:solidFill>
            <a:srgbClr val="fce2cf"/>
          </a:solidFill>
          <a:ln w="7620">
            <a:solidFill>
              <a:srgbClr val="e2c8b5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7" name="Text 138"/>
          <p:cNvSpPr/>
          <p:nvPr/>
        </p:nvSpPr>
        <p:spPr>
          <a:xfrm>
            <a:off x="6442920" y="5632920"/>
            <a:ext cx="183960" cy="33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2650"/>
              </a:lnSpc>
              <a:tabLst>
                <a:tab algn="l" pos="0"/>
              </a:tabLst>
            </a:pPr>
            <a:r>
              <a:rPr b="0" lang="en-US" sz="2650" spc="-80" strike="noStrike">
                <a:solidFill>
                  <a:srgbClr val="2b2e3c"/>
                </a:solidFill>
                <a:latin typeface="Bitter Medium"/>
                <a:ea typeface="Bitter Medium"/>
              </a:rPr>
              <a:t>3</a:t>
            </a:r>
            <a:endParaRPr b="0" lang="en-US" sz="26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8" name="Text 139"/>
          <p:cNvSpPr/>
          <p:nvPr/>
        </p:nvSpPr>
        <p:spPr>
          <a:xfrm>
            <a:off x="7017480" y="5547960"/>
            <a:ext cx="283500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0" lang="en-US" sz="2200" spc="-69" strike="noStrike">
                <a:solidFill>
                  <a:srgbClr val="2b2e3c"/>
                </a:solidFill>
                <a:latin typeface="Bitter Medium"/>
                <a:ea typeface="Bitter Medium"/>
              </a:rPr>
              <a:t>Adaptive Methodology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9" name="Text 140"/>
          <p:cNvSpPr/>
          <p:nvPr/>
        </p:nvSpPr>
        <p:spPr>
          <a:xfrm>
            <a:off x="7017480" y="6038280"/>
            <a:ext cx="6819120" cy="72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pc="-38" strike="noStrike">
                <a:solidFill>
                  <a:srgbClr val="2b2e3c"/>
                </a:solidFill>
                <a:latin typeface="Open Sans"/>
                <a:ea typeface="Open Sans"/>
              </a:rPr>
              <a:t>Implement a self-adjusting system responsive to changing workload patterns and platform conditions.</a:t>
            </a:r>
            <a:endParaRPr b="0" lang="en-US" sz="17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Text 141"/>
          <p:cNvSpPr/>
          <p:nvPr/>
        </p:nvSpPr>
        <p:spPr>
          <a:xfrm>
            <a:off x="793800" y="2539800"/>
            <a:ext cx="9699480" cy="70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5550"/>
              </a:lnSpc>
              <a:tabLst>
                <a:tab algn="l" pos="0"/>
              </a:tabLst>
            </a:pPr>
            <a:r>
              <a:rPr b="0" lang="en-US" sz="4450" spc="-134" strike="noStrike">
                <a:solidFill>
                  <a:srgbClr val="2c3f42"/>
                </a:solidFill>
                <a:latin typeface="Bitter Medium"/>
                <a:ea typeface="Bitter Medium"/>
              </a:rPr>
              <a:t>Key Components of the Adaptive Model</a:t>
            </a:r>
            <a:endParaRPr b="0" lang="en-US" sz="44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1" name="Text 142"/>
          <p:cNvSpPr/>
          <p:nvPr/>
        </p:nvSpPr>
        <p:spPr>
          <a:xfrm>
            <a:off x="793800" y="3815640"/>
            <a:ext cx="283500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0" lang="en-US" sz="2200" spc="-69" strike="noStrike">
                <a:solidFill>
                  <a:srgbClr val="2c3f42"/>
                </a:solidFill>
                <a:latin typeface="Bitter Medium"/>
                <a:ea typeface="Bitter Medium"/>
              </a:rPr>
              <a:t>Data Collection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2" name="Text 143"/>
          <p:cNvSpPr/>
          <p:nvPr/>
        </p:nvSpPr>
        <p:spPr>
          <a:xfrm>
            <a:off x="793800" y="4396680"/>
            <a:ext cx="3977640" cy="108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pc="-38" strike="noStrike">
                <a:solidFill>
                  <a:srgbClr val="2b2e3c"/>
                </a:solidFill>
                <a:latin typeface="Open Sans"/>
                <a:ea typeface="Open Sans"/>
              </a:rPr>
              <a:t>Gather historical invocation data, execution times, and resource utilization metrics.</a:t>
            </a:r>
            <a:endParaRPr b="0" lang="en-US" sz="17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3" name="Text 144"/>
          <p:cNvSpPr/>
          <p:nvPr/>
        </p:nvSpPr>
        <p:spPr>
          <a:xfrm>
            <a:off x="5333040" y="3815640"/>
            <a:ext cx="283500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0" lang="en-US" sz="2200" spc="-69" strike="noStrike">
                <a:solidFill>
                  <a:srgbClr val="2c3f42"/>
                </a:solidFill>
                <a:latin typeface="Bitter Medium"/>
                <a:ea typeface="Bitter Medium"/>
              </a:rPr>
              <a:t>Prediction Engine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4" name="Text 145"/>
          <p:cNvSpPr/>
          <p:nvPr/>
        </p:nvSpPr>
        <p:spPr>
          <a:xfrm>
            <a:off x="5333040" y="4396680"/>
            <a:ext cx="3977640" cy="108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pc="-38" strike="noStrike">
                <a:solidFill>
                  <a:srgbClr val="2b2e3c"/>
                </a:solidFill>
                <a:latin typeface="Open Sans"/>
                <a:ea typeface="Open Sans"/>
              </a:rPr>
              <a:t>Employ ML algorithms to forecast function warm-up needs and resource allocation.</a:t>
            </a:r>
            <a:endParaRPr b="0" lang="en-US" sz="17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5" name="Text 146"/>
          <p:cNvSpPr/>
          <p:nvPr/>
        </p:nvSpPr>
        <p:spPr>
          <a:xfrm>
            <a:off x="9871920" y="3815640"/>
            <a:ext cx="283500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0" lang="en-US" sz="2200" spc="-69" strike="noStrike">
                <a:solidFill>
                  <a:srgbClr val="2c3f42"/>
                </a:solidFill>
                <a:latin typeface="Bitter Medium"/>
                <a:ea typeface="Bitter Medium"/>
              </a:rPr>
              <a:t>Feedback Loop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6" name="Text 147"/>
          <p:cNvSpPr/>
          <p:nvPr/>
        </p:nvSpPr>
        <p:spPr>
          <a:xfrm>
            <a:off x="9871920" y="4396680"/>
            <a:ext cx="3977640" cy="108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pc="-38" strike="noStrike">
                <a:solidFill>
                  <a:srgbClr val="2b2e3c"/>
                </a:solidFill>
                <a:latin typeface="Open Sans"/>
                <a:ea typeface="Open Sans"/>
              </a:rPr>
              <a:t>Continuously update the model based on real-time performance data and outcomes.</a:t>
            </a:r>
            <a:endParaRPr b="0" lang="en-US" sz="17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7" name="Image 41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5486040" cy="8229240"/>
          </a:xfrm>
          <a:prstGeom prst="rect">
            <a:avLst/>
          </a:prstGeom>
          <a:ln w="0">
            <a:noFill/>
          </a:ln>
        </p:spPr>
      </p:pic>
      <p:sp>
        <p:nvSpPr>
          <p:cNvPr id="388" name="Text 148"/>
          <p:cNvSpPr/>
          <p:nvPr/>
        </p:nvSpPr>
        <p:spPr>
          <a:xfrm>
            <a:off x="6280200" y="1746000"/>
            <a:ext cx="7556040" cy="1417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5550"/>
              </a:lnSpc>
              <a:tabLst>
                <a:tab algn="l" pos="0"/>
              </a:tabLst>
            </a:pPr>
            <a:r>
              <a:rPr b="0" lang="en-US" sz="4450" spc="-134" strike="noStrike">
                <a:solidFill>
                  <a:srgbClr val="2c3f42"/>
                </a:solidFill>
                <a:latin typeface="Bitter Medium"/>
                <a:ea typeface="Bitter Medium"/>
              </a:rPr>
              <a:t>Performance Metrics and Evaluation</a:t>
            </a:r>
            <a:endParaRPr b="0" lang="en-US" sz="44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9" name="Shape 49"/>
          <p:cNvSpPr/>
          <p:nvPr/>
        </p:nvSpPr>
        <p:spPr>
          <a:xfrm>
            <a:off x="6280200" y="3503880"/>
            <a:ext cx="7556040" cy="2979000"/>
          </a:xfrm>
          <a:prstGeom prst="roundRect">
            <a:avLst>
              <a:gd name="adj" fmla="val 3198"/>
            </a:avLst>
          </a:prstGeom>
          <a:noFill/>
          <a:ln w="7620">
            <a:solidFill>
              <a:srgbClr val="000000">
                <a:alpha val="800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0" name="Shape 50"/>
          <p:cNvSpPr/>
          <p:nvPr/>
        </p:nvSpPr>
        <p:spPr>
          <a:xfrm>
            <a:off x="6287760" y="3511440"/>
            <a:ext cx="7539840" cy="649800"/>
          </a:xfrm>
          <a:prstGeom prst="rect">
            <a:avLst/>
          </a:prstGeom>
          <a:solidFill>
            <a:srgbClr val="ffffff">
              <a:alpha val="4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1" name="Text 149"/>
          <p:cNvSpPr/>
          <p:nvPr/>
        </p:nvSpPr>
        <p:spPr>
          <a:xfrm>
            <a:off x="6515280" y="3655080"/>
            <a:ext cx="2055240" cy="36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pc="-38" strike="noStrike">
                <a:solidFill>
                  <a:srgbClr val="2b2e3c"/>
                </a:solidFill>
                <a:latin typeface="Open Sans"/>
                <a:ea typeface="Open Sans"/>
              </a:rPr>
              <a:t>Metric</a:t>
            </a:r>
            <a:endParaRPr b="0" lang="en-US" sz="17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2" name="Text 150"/>
          <p:cNvSpPr/>
          <p:nvPr/>
        </p:nvSpPr>
        <p:spPr>
          <a:xfrm>
            <a:off x="9032400" y="3655080"/>
            <a:ext cx="2051640" cy="36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pc="-38" strike="noStrike">
                <a:solidFill>
                  <a:srgbClr val="2b2e3c"/>
                </a:solidFill>
                <a:latin typeface="Open Sans"/>
                <a:ea typeface="Open Sans"/>
              </a:rPr>
              <a:t>Before Optimization</a:t>
            </a:r>
            <a:endParaRPr b="0" lang="en-US" sz="17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3" name="Text 151"/>
          <p:cNvSpPr/>
          <p:nvPr/>
        </p:nvSpPr>
        <p:spPr>
          <a:xfrm>
            <a:off x="11545560" y="3655080"/>
            <a:ext cx="2055240" cy="36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pc="-38" strike="noStrike">
                <a:solidFill>
                  <a:srgbClr val="2b2e3c"/>
                </a:solidFill>
                <a:latin typeface="Open Sans"/>
                <a:ea typeface="Open Sans"/>
              </a:rPr>
              <a:t>After Optimization</a:t>
            </a:r>
            <a:endParaRPr b="0" lang="en-US" sz="17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4" name="Shape 51"/>
          <p:cNvSpPr/>
          <p:nvPr/>
        </p:nvSpPr>
        <p:spPr>
          <a:xfrm>
            <a:off x="6287760" y="4161960"/>
            <a:ext cx="7539840" cy="1013040"/>
          </a:xfrm>
          <a:prstGeom prst="rect">
            <a:avLst/>
          </a:prstGeom>
          <a:solidFill>
            <a:srgbClr val="000000">
              <a:alpha val="4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95" name="Text 152"/>
          <p:cNvSpPr/>
          <p:nvPr/>
        </p:nvSpPr>
        <p:spPr>
          <a:xfrm>
            <a:off x="6515280" y="4305600"/>
            <a:ext cx="2055240" cy="72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pc="-38" strike="noStrike">
                <a:solidFill>
                  <a:srgbClr val="2b2e3c"/>
                </a:solidFill>
                <a:latin typeface="Open Sans"/>
                <a:ea typeface="Open Sans"/>
              </a:rPr>
              <a:t>Average Cold Start Time</a:t>
            </a:r>
            <a:endParaRPr b="0" lang="en-US" sz="17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6" name="Text 153"/>
          <p:cNvSpPr/>
          <p:nvPr/>
        </p:nvSpPr>
        <p:spPr>
          <a:xfrm>
            <a:off x="9032400" y="4305600"/>
            <a:ext cx="2051640" cy="36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pc="-38" strike="noStrike">
                <a:solidFill>
                  <a:srgbClr val="2b2e3c"/>
                </a:solidFill>
                <a:latin typeface="Open Sans"/>
                <a:ea typeface="Open Sans"/>
              </a:rPr>
              <a:t>2.5 seconds</a:t>
            </a:r>
            <a:endParaRPr b="0" lang="en-US" sz="17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7" name="Text 154"/>
          <p:cNvSpPr/>
          <p:nvPr/>
        </p:nvSpPr>
        <p:spPr>
          <a:xfrm>
            <a:off x="11545560" y="4305600"/>
            <a:ext cx="2055240" cy="36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pc="-38" strike="noStrike">
                <a:solidFill>
                  <a:srgbClr val="2b2e3c"/>
                </a:solidFill>
                <a:latin typeface="Open Sans"/>
                <a:ea typeface="Open Sans"/>
              </a:rPr>
              <a:t>0.8 seconds</a:t>
            </a:r>
            <a:endParaRPr b="0" lang="en-US" sz="17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8" name="Shape 52"/>
          <p:cNvSpPr/>
          <p:nvPr/>
        </p:nvSpPr>
        <p:spPr>
          <a:xfrm>
            <a:off x="6287760" y="5175000"/>
            <a:ext cx="7539840" cy="649800"/>
          </a:xfrm>
          <a:prstGeom prst="rect">
            <a:avLst/>
          </a:prstGeom>
          <a:solidFill>
            <a:srgbClr val="ffffff">
              <a:alpha val="4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9" name="Text 155"/>
          <p:cNvSpPr/>
          <p:nvPr/>
        </p:nvSpPr>
        <p:spPr>
          <a:xfrm>
            <a:off x="6515280" y="5318640"/>
            <a:ext cx="2055240" cy="36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pc="-38" strike="noStrike">
                <a:solidFill>
                  <a:srgbClr val="2b2e3c"/>
                </a:solidFill>
                <a:latin typeface="Open Sans"/>
                <a:ea typeface="Open Sans"/>
              </a:rPr>
              <a:t>Resource Utilization</a:t>
            </a:r>
            <a:endParaRPr b="0" lang="en-US" sz="17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0" name="Text 156"/>
          <p:cNvSpPr/>
          <p:nvPr/>
        </p:nvSpPr>
        <p:spPr>
          <a:xfrm>
            <a:off x="9032400" y="5318640"/>
            <a:ext cx="2051640" cy="36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pc="-38" strike="noStrike">
                <a:solidFill>
                  <a:srgbClr val="2b2e3c"/>
                </a:solidFill>
                <a:latin typeface="Open Sans"/>
                <a:ea typeface="Open Sans"/>
              </a:rPr>
              <a:t>65%</a:t>
            </a:r>
            <a:endParaRPr b="0" lang="en-US" sz="17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1" name="Text 157"/>
          <p:cNvSpPr/>
          <p:nvPr/>
        </p:nvSpPr>
        <p:spPr>
          <a:xfrm>
            <a:off x="11545560" y="5318640"/>
            <a:ext cx="2055240" cy="36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pc="-38" strike="noStrike">
                <a:solidFill>
                  <a:srgbClr val="2b2e3c"/>
                </a:solidFill>
                <a:latin typeface="Open Sans"/>
                <a:ea typeface="Open Sans"/>
              </a:rPr>
              <a:t>82%</a:t>
            </a:r>
            <a:endParaRPr b="0" lang="en-US" sz="17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2" name="Shape 53"/>
          <p:cNvSpPr/>
          <p:nvPr/>
        </p:nvSpPr>
        <p:spPr>
          <a:xfrm>
            <a:off x="6287760" y="5825520"/>
            <a:ext cx="7539840" cy="649800"/>
          </a:xfrm>
          <a:prstGeom prst="rect">
            <a:avLst/>
          </a:prstGeom>
          <a:solidFill>
            <a:srgbClr val="000000">
              <a:alpha val="4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03" name="Text 158"/>
          <p:cNvSpPr/>
          <p:nvPr/>
        </p:nvSpPr>
        <p:spPr>
          <a:xfrm>
            <a:off x="6515280" y="5969160"/>
            <a:ext cx="2055240" cy="36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pc="-38" strike="noStrike">
                <a:solidFill>
                  <a:srgbClr val="2b2e3c"/>
                </a:solidFill>
                <a:latin typeface="Open Sans"/>
                <a:ea typeface="Open Sans"/>
              </a:rPr>
              <a:t>Cost Efficiency</a:t>
            </a:r>
            <a:endParaRPr b="0" lang="en-US" sz="17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4" name="Text 159"/>
          <p:cNvSpPr/>
          <p:nvPr/>
        </p:nvSpPr>
        <p:spPr>
          <a:xfrm>
            <a:off x="9032400" y="5969160"/>
            <a:ext cx="2051640" cy="36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pc="-38" strike="noStrike">
                <a:solidFill>
                  <a:srgbClr val="2b2e3c"/>
                </a:solidFill>
                <a:latin typeface="Open Sans"/>
                <a:ea typeface="Open Sans"/>
              </a:rPr>
              <a:t>Baseline</a:t>
            </a:r>
            <a:endParaRPr b="0" lang="en-US" sz="17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5" name="Text 160"/>
          <p:cNvSpPr/>
          <p:nvPr/>
        </p:nvSpPr>
        <p:spPr>
          <a:xfrm>
            <a:off x="11545560" y="5969160"/>
            <a:ext cx="2055240" cy="36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pc="-38" strike="noStrike">
                <a:solidFill>
                  <a:srgbClr val="2b2e3c"/>
                </a:solidFill>
                <a:latin typeface="Open Sans"/>
                <a:ea typeface="Open Sans"/>
              </a:rPr>
              <a:t>22% improvement</a:t>
            </a:r>
            <a:endParaRPr b="0" lang="en-US" sz="17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6" name="Image 42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14630040" cy="2835000"/>
          </a:xfrm>
          <a:prstGeom prst="rect">
            <a:avLst/>
          </a:prstGeom>
          <a:ln w="0">
            <a:noFill/>
          </a:ln>
        </p:spPr>
      </p:pic>
      <p:sp>
        <p:nvSpPr>
          <p:cNvPr id="407" name="Text 161"/>
          <p:cNvSpPr/>
          <p:nvPr/>
        </p:nvSpPr>
        <p:spPr>
          <a:xfrm>
            <a:off x="793800" y="3481200"/>
            <a:ext cx="5670360" cy="70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5550"/>
              </a:lnSpc>
              <a:tabLst>
                <a:tab algn="l" pos="0"/>
              </a:tabLst>
            </a:pPr>
            <a:r>
              <a:rPr b="0" lang="en-US" sz="4450" spc="-134" strike="noStrike">
                <a:solidFill>
                  <a:srgbClr val="2c3f42"/>
                </a:solidFill>
                <a:latin typeface="Bitter Medium"/>
                <a:ea typeface="Bitter Medium"/>
              </a:rPr>
              <a:t>Future Enhancements</a:t>
            </a:r>
            <a:endParaRPr b="0" lang="en-US" sz="445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08" name="Image 43" descr="preencoded.png"/>
          <p:cNvPicPr/>
          <p:nvPr/>
        </p:nvPicPr>
        <p:blipFill>
          <a:blip r:embed="rId2"/>
          <a:stretch/>
        </p:blipFill>
        <p:spPr>
          <a:xfrm>
            <a:off x="793800" y="4530240"/>
            <a:ext cx="4347360" cy="906840"/>
          </a:xfrm>
          <a:prstGeom prst="rect">
            <a:avLst/>
          </a:prstGeom>
          <a:ln w="0">
            <a:noFill/>
          </a:ln>
        </p:spPr>
      </p:pic>
      <p:sp>
        <p:nvSpPr>
          <p:cNvPr id="409" name="Text 162"/>
          <p:cNvSpPr/>
          <p:nvPr/>
        </p:nvSpPr>
        <p:spPr>
          <a:xfrm>
            <a:off x="1020600" y="5777640"/>
            <a:ext cx="313452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0" lang="en-US" sz="2200" spc="-69" strike="noStrike">
                <a:solidFill>
                  <a:srgbClr val="2b2e3c"/>
                </a:solidFill>
                <a:latin typeface="Bitter Medium"/>
                <a:ea typeface="Bitter Medium"/>
              </a:rPr>
              <a:t>Advanced ML Algorithms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0" name="Text 163"/>
          <p:cNvSpPr/>
          <p:nvPr/>
        </p:nvSpPr>
        <p:spPr>
          <a:xfrm>
            <a:off x="1020600" y="6267960"/>
            <a:ext cx="3893400" cy="108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pc="-38" strike="noStrike">
                <a:solidFill>
                  <a:srgbClr val="2b2e3c"/>
                </a:solidFill>
                <a:latin typeface="Open Sans"/>
                <a:ea typeface="Open Sans"/>
              </a:rPr>
              <a:t>Incorporate deep learning and reinforcement learning for more accurate predictions.</a:t>
            </a:r>
            <a:endParaRPr b="0" lang="en-US" sz="175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11" name="Image 44" descr="preencoded.png"/>
          <p:cNvPicPr/>
          <p:nvPr/>
        </p:nvPicPr>
        <p:blipFill>
          <a:blip r:embed="rId3"/>
          <a:stretch/>
        </p:blipFill>
        <p:spPr>
          <a:xfrm>
            <a:off x="5141520" y="4530240"/>
            <a:ext cx="4347360" cy="906840"/>
          </a:xfrm>
          <a:prstGeom prst="rect">
            <a:avLst/>
          </a:prstGeom>
          <a:ln w="0">
            <a:noFill/>
          </a:ln>
        </p:spPr>
      </p:pic>
      <p:sp>
        <p:nvSpPr>
          <p:cNvPr id="412" name="Text 164"/>
          <p:cNvSpPr/>
          <p:nvPr/>
        </p:nvSpPr>
        <p:spPr>
          <a:xfrm>
            <a:off x="5368320" y="5777640"/>
            <a:ext cx="353124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0" lang="en-US" sz="2200" spc="-69" strike="noStrike">
                <a:solidFill>
                  <a:srgbClr val="2b2e3c"/>
                </a:solidFill>
                <a:latin typeface="Bitter Medium"/>
                <a:ea typeface="Bitter Medium"/>
              </a:rPr>
              <a:t>Edge Computing Integration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3" name="Text 165"/>
          <p:cNvSpPr/>
          <p:nvPr/>
        </p:nvSpPr>
        <p:spPr>
          <a:xfrm>
            <a:off x="5368320" y="6267960"/>
            <a:ext cx="3893400" cy="108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pc="-38" strike="noStrike">
                <a:solidFill>
                  <a:srgbClr val="2b2e3c"/>
                </a:solidFill>
                <a:latin typeface="Open Sans"/>
                <a:ea typeface="Open Sans"/>
              </a:rPr>
              <a:t>Extend the model to optimize serverless functions at the network edge.</a:t>
            </a:r>
            <a:endParaRPr b="0" lang="en-US" sz="175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14" name="Image 45" descr="preencoded.png"/>
          <p:cNvPicPr/>
          <p:nvPr/>
        </p:nvPicPr>
        <p:blipFill>
          <a:blip r:embed="rId4"/>
          <a:stretch/>
        </p:blipFill>
        <p:spPr>
          <a:xfrm>
            <a:off x="9488880" y="4530240"/>
            <a:ext cx="4347360" cy="906840"/>
          </a:xfrm>
          <a:prstGeom prst="rect">
            <a:avLst/>
          </a:prstGeom>
          <a:ln w="0">
            <a:noFill/>
          </a:ln>
        </p:spPr>
      </p:pic>
      <p:sp>
        <p:nvSpPr>
          <p:cNvPr id="415" name="Text 166"/>
          <p:cNvSpPr/>
          <p:nvPr/>
        </p:nvSpPr>
        <p:spPr>
          <a:xfrm>
            <a:off x="9715680" y="5777640"/>
            <a:ext cx="320112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0" lang="en-US" sz="2200" spc="-69" strike="noStrike">
                <a:solidFill>
                  <a:srgbClr val="2b2e3c"/>
                </a:solidFill>
                <a:latin typeface="Bitter Medium"/>
                <a:ea typeface="Bitter Medium"/>
              </a:rPr>
              <a:t>Multi-Cloud Optimization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6" name="Text 167"/>
          <p:cNvSpPr/>
          <p:nvPr/>
        </p:nvSpPr>
        <p:spPr>
          <a:xfrm>
            <a:off x="9715680" y="6267960"/>
            <a:ext cx="3893400" cy="108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pc="-38" strike="noStrike">
                <a:solidFill>
                  <a:srgbClr val="2b2e3c"/>
                </a:solidFill>
                <a:latin typeface="Open Sans"/>
                <a:ea typeface="Open Sans"/>
              </a:rPr>
              <a:t>Develop a unified model for seamless performance across diverse cloud platforms.</a:t>
            </a:r>
            <a:endParaRPr b="0" lang="en-US" sz="17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Image 0" descr="preencoded.png"/>
          <p:cNvPicPr/>
          <p:nvPr/>
        </p:nvPicPr>
        <p:blipFill>
          <a:blip r:embed="rId1"/>
          <a:stretch/>
        </p:blipFill>
        <p:spPr>
          <a:xfrm>
            <a:off x="9144000" y="0"/>
            <a:ext cx="5486040" cy="8229240"/>
          </a:xfrm>
          <a:prstGeom prst="rect">
            <a:avLst/>
          </a:prstGeom>
          <a:ln w="0">
            <a:noFill/>
          </a:ln>
        </p:spPr>
      </p:pic>
      <p:sp>
        <p:nvSpPr>
          <p:cNvPr id="88" name="Text 0"/>
          <p:cNvSpPr/>
          <p:nvPr/>
        </p:nvSpPr>
        <p:spPr>
          <a:xfrm>
            <a:off x="653400" y="803880"/>
            <a:ext cx="7794360" cy="583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4550"/>
              </a:lnSpc>
              <a:tabLst>
                <a:tab algn="l" pos="0"/>
              </a:tabLst>
            </a:pPr>
            <a:r>
              <a:rPr b="0" lang="en-US" sz="3650" spc="-111" strike="noStrike">
                <a:solidFill>
                  <a:srgbClr val="2c3f42"/>
                </a:solidFill>
                <a:latin typeface="Bitter Medium"/>
                <a:ea typeface="Bitter Medium"/>
              </a:rPr>
              <a:t>Understanding the Cold Start Problem</a:t>
            </a:r>
            <a:endParaRPr b="0" lang="en-US" sz="36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" name="Shape 1"/>
          <p:cNvSpPr/>
          <p:nvPr/>
        </p:nvSpPr>
        <p:spPr>
          <a:xfrm>
            <a:off x="921960" y="1667520"/>
            <a:ext cx="22680" cy="5757840"/>
          </a:xfrm>
          <a:prstGeom prst="roundRect">
            <a:avLst>
              <a:gd name="adj" fmla="val 343028"/>
            </a:avLst>
          </a:prstGeom>
          <a:solidFill>
            <a:srgbClr val="e2c8b5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" name="Shape 2"/>
          <p:cNvSpPr/>
          <p:nvPr/>
        </p:nvSpPr>
        <p:spPr>
          <a:xfrm>
            <a:off x="1120680" y="2076120"/>
            <a:ext cx="653040" cy="22680"/>
          </a:xfrm>
          <a:prstGeom prst="roundRect">
            <a:avLst>
              <a:gd name="adj" fmla="val 343028"/>
            </a:avLst>
          </a:prstGeom>
          <a:solidFill>
            <a:srgbClr val="e2c8b5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-28800" bIns="-288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" name="Shape 3"/>
          <p:cNvSpPr/>
          <p:nvPr/>
        </p:nvSpPr>
        <p:spPr>
          <a:xfrm>
            <a:off x="723600" y="1877400"/>
            <a:ext cx="419760" cy="419760"/>
          </a:xfrm>
          <a:prstGeom prst="roundRect">
            <a:avLst>
              <a:gd name="adj" fmla="val 18668"/>
            </a:avLst>
          </a:prstGeom>
          <a:solidFill>
            <a:srgbClr val="fce2cf"/>
          </a:solidFill>
          <a:ln w="7560">
            <a:solidFill>
              <a:srgbClr val="e2c8b5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" name="Text 4"/>
          <p:cNvSpPr/>
          <p:nvPr/>
        </p:nvSpPr>
        <p:spPr>
          <a:xfrm>
            <a:off x="879480" y="1947240"/>
            <a:ext cx="107640" cy="27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2200"/>
              </a:lnSpc>
              <a:tabLst>
                <a:tab algn="l" pos="0"/>
              </a:tabLst>
            </a:pPr>
            <a:r>
              <a:rPr b="0" lang="en-US" sz="2200" spc="-66" strike="noStrike">
                <a:solidFill>
                  <a:srgbClr val="2b2e3c"/>
                </a:solidFill>
                <a:latin typeface="Bitter Medium"/>
                <a:ea typeface="Bitter Medium"/>
              </a:rPr>
              <a:t>1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" name="Text 5"/>
          <p:cNvSpPr/>
          <p:nvPr/>
        </p:nvSpPr>
        <p:spPr>
          <a:xfrm>
            <a:off x="1960200" y="1854000"/>
            <a:ext cx="2333520" cy="29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251"/>
              </a:lnSpc>
              <a:tabLst>
                <a:tab algn="l" pos="0"/>
              </a:tabLst>
            </a:pPr>
            <a:r>
              <a:rPr b="0" lang="en-US" sz="1800" spc="-55" strike="noStrike">
                <a:solidFill>
                  <a:srgbClr val="2b2e3c"/>
                </a:solidFill>
                <a:latin typeface="Bitter Medium"/>
                <a:ea typeface="Bitter Medium"/>
              </a:rPr>
              <a:t>Initial Request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" name="Text 6"/>
          <p:cNvSpPr/>
          <p:nvPr/>
        </p:nvSpPr>
        <p:spPr>
          <a:xfrm>
            <a:off x="1960200" y="2257560"/>
            <a:ext cx="6530040" cy="298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350"/>
              </a:lnSpc>
              <a:tabLst>
                <a:tab algn="l" pos="0"/>
              </a:tabLst>
            </a:pPr>
            <a:r>
              <a:rPr b="0" lang="en-US" sz="1450" spc="-29" strike="noStrike">
                <a:solidFill>
                  <a:srgbClr val="2b2e3c"/>
                </a:solidFill>
                <a:latin typeface="Open Sans"/>
                <a:ea typeface="Open Sans"/>
              </a:rPr>
              <a:t>A function is invoked after a period of inactivity, triggering a cold start.</a:t>
            </a:r>
            <a:endParaRPr b="0" lang="en-US" sz="14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" name="Shape 7"/>
          <p:cNvSpPr/>
          <p:nvPr/>
        </p:nvSpPr>
        <p:spPr>
          <a:xfrm>
            <a:off x="1120680" y="3338280"/>
            <a:ext cx="653040" cy="22680"/>
          </a:xfrm>
          <a:prstGeom prst="roundRect">
            <a:avLst>
              <a:gd name="adj" fmla="val 343028"/>
            </a:avLst>
          </a:prstGeom>
          <a:solidFill>
            <a:srgbClr val="e2c8b5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-28800" bIns="-288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" name="Shape 8"/>
          <p:cNvSpPr/>
          <p:nvPr/>
        </p:nvSpPr>
        <p:spPr>
          <a:xfrm>
            <a:off x="723600" y="3139560"/>
            <a:ext cx="419760" cy="419760"/>
          </a:xfrm>
          <a:prstGeom prst="roundRect">
            <a:avLst>
              <a:gd name="adj" fmla="val 18668"/>
            </a:avLst>
          </a:prstGeom>
          <a:solidFill>
            <a:srgbClr val="fce2cf"/>
          </a:solidFill>
          <a:ln w="7560">
            <a:solidFill>
              <a:srgbClr val="e2c8b5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Text 9"/>
          <p:cNvSpPr/>
          <p:nvPr/>
        </p:nvSpPr>
        <p:spPr>
          <a:xfrm>
            <a:off x="860760" y="3209760"/>
            <a:ext cx="145440" cy="27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2200"/>
              </a:lnSpc>
              <a:tabLst>
                <a:tab algn="l" pos="0"/>
              </a:tabLst>
            </a:pPr>
            <a:r>
              <a:rPr b="0" lang="en-US" sz="2200" spc="-66" strike="noStrike">
                <a:solidFill>
                  <a:srgbClr val="2b2e3c"/>
                </a:solidFill>
                <a:latin typeface="Bitter Medium"/>
                <a:ea typeface="Bitter Medium"/>
              </a:rPr>
              <a:t>2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" name="Text 10"/>
          <p:cNvSpPr/>
          <p:nvPr/>
        </p:nvSpPr>
        <p:spPr>
          <a:xfrm>
            <a:off x="1960200" y="3116520"/>
            <a:ext cx="2333520" cy="29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251"/>
              </a:lnSpc>
              <a:tabLst>
                <a:tab algn="l" pos="0"/>
              </a:tabLst>
            </a:pPr>
            <a:r>
              <a:rPr b="0" lang="en-US" sz="1800" spc="-55" strike="noStrike">
                <a:solidFill>
                  <a:srgbClr val="2b2e3c"/>
                </a:solidFill>
                <a:latin typeface="Bitter Medium"/>
                <a:ea typeface="Bitter Medium"/>
              </a:rPr>
              <a:t>Resource Allocation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Text 11"/>
          <p:cNvSpPr/>
          <p:nvPr/>
        </p:nvSpPr>
        <p:spPr>
          <a:xfrm>
            <a:off x="1960200" y="3520080"/>
            <a:ext cx="6530040" cy="596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350"/>
              </a:lnSpc>
              <a:tabLst>
                <a:tab algn="l" pos="0"/>
              </a:tabLst>
            </a:pPr>
            <a:r>
              <a:rPr b="0" lang="en-US" sz="1450" spc="-29" strike="noStrike">
                <a:solidFill>
                  <a:srgbClr val="2b2e3c"/>
                </a:solidFill>
                <a:latin typeface="Open Sans"/>
                <a:ea typeface="Open Sans"/>
              </a:rPr>
              <a:t>The serverless platform allocates necessary resources, including container initialization and code loading.</a:t>
            </a:r>
            <a:endParaRPr b="0" lang="en-US" sz="14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Shape 12"/>
          <p:cNvSpPr/>
          <p:nvPr/>
        </p:nvSpPr>
        <p:spPr>
          <a:xfrm>
            <a:off x="1120680" y="4899240"/>
            <a:ext cx="653040" cy="22680"/>
          </a:xfrm>
          <a:prstGeom prst="roundRect">
            <a:avLst>
              <a:gd name="adj" fmla="val 343028"/>
            </a:avLst>
          </a:prstGeom>
          <a:solidFill>
            <a:srgbClr val="e2c8b5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-28800" bIns="-288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Shape 13"/>
          <p:cNvSpPr/>
          <p:nvPr/>
        </p:nvSpPr>
        <p:spPr>
          <a:xfrm>
            <a:off x="723600" y="4700520"/>
            <a:ext cx="419760" cy="419760"/>
          </a:xfrm>
          <a:prstGeom prst="roundRect">
            <a:avLst>
              <a:gd name="adj" fmla="val 18668"/>
            </a:avLst>
          </a:prstGeom>
          <a:solidFill>
            <a:srgbClr val="fce2cf"/>
          </a:solidFill>
          <a:ln w="7560">
            <a:solidFill>
              <a:srgbClr val="e2c8b5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" name="Text 14"/>
          <p:cNvSpPr/>
          <p:nvPr/>
        </p:nvSpPr>
        <p:spPr>
          <a:xfrm>
            <a:off x="857520" y="4770720"/>
            <a:ext cx="151560" cy="27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2200"/>
              </a:lnSpc>
              <a:tabLst>
                <a:tab algn="l" pos="0"/>
              </a:tabLst>
            </a:pPr>
            <a:r>
              <a:rPr b="0" lang="en-US" sz="2200" spc="-66" strike="noStrike">
                <a:solidFill>
                  <a:srgbClr val="2b2e3c"/>
                </a:solidFill>
                <a:latin typeface="Bitter Medium"/>
                <a:ea typeface="Bitter Medium"/>
              </a:rPr>
              <a:t>3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Text 15"/>
          <p:cNvSpPr/>
          <p:nvPr/>
        </p:nvSpPr>
        <p:spPr>
          <a:xfrm>
            <a:off x="1960200" y="4677120"/>
            <a:ext cx="2333520" cy="29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251"/>
              </a:lnSpc>
              <a:tabLst>
                <a:tab algn="l" pos="0"/>
              </a:tabLst>
            </a:pPr>
            <a:r>
              <a:rPr b="0" lang="en-US" sz="1800" spc="-55" strike="noStrike">
                <a:solidFill>
                  <a:srgbClr val="2b2e3c"/>
                </a:solidFill>
                <a:latin typeface="Bitter Medium"/>
                <a:ea typeface="Bitter Medium"/>
              </a:rPr>
              <a:t>Execution Delay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" name="Text 16"/>
          <p:cNvSpPr/>
          <p:nvPr/>
        </p:nvSpPr>
        <p:spPr>
          <a:xfrm>
            <a:off x="1960200" y="5081040"/>
            <a:ext cx="6530040" cy="596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350"/>
              </a:lnSpc>
              <a:tabLst>
                <a:tab algn="l" pos="0"/>
              </a:tabLst>
            </a:pPr>
            <a:r>
              <a:rPr b="0" lang="en-US" sz="1450" spc="-29" strike="noStrike">
                <a:solidFill>
                  <a:srgbClr val="2b2e3c"/>
                </a:solidFill>
                <a:latin typeface="Open Sans"/>
                <a:ea typeface="Open Sans"/>
              </a:rPr>
              <a:t>The function experiences a delay before execution, impacting overall response time.</a:t>
            </a:r>
            <a:endParaRPr b="0" lang="en-US" sz="14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" name="Shape 17"/>
          <p:cNvSpPr/>
          <p:nvPr/>
        </p:nvSpPr>
        <p:spPr>
          <a:xfrm>
            <a:off x="1120680" y="6460200"/>
            <a:ext cx="653040" cy="22680"/>
          </a:xfrm>
          <a:prstGeom prst="roundRect">
            <a:avLst>
              <a:gd name="adj" fmla="val 343028"/>
            </a:avLst>
          </a:prstGeom>
          <a:solidFill>
            <a:srgbClr val="e2c8b5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-28800" bIns="-288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" name="Shape 18"/>
          <p:cNvSpPr/>
          <p:nvPr/>
        </p:nvSpPr>
        <p:spPr>
          <a:xfrm>
            <a:off x="723600" y="6261480"/>
            <a:ext cx="419760" cy="419760"/>
          </a:xfrm>
          <a:prstGeom prst="roundRect">
            <a:avLst>
              <a:gd name="adj" fmla="val 18668"/>
            </a:avLst>
          </a:prstGeom>
          <a:solidFill>
            <a:srgbClr val="fce2cf"/>
          </a:solidFill>
          <a:ln w="7560">
            <a:solidFill>
              <a:srgbClr val="e2c8b5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Text 19"/>
          <p:cNvSpPr/>
          <p:nvPr/>
        </p:nvSpPr>
        <p:spPr>
          <a:xfrm>
            <a:off x="854640" y="6331680"/>
            <a:ext cx="156960" cy="27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2200"/>
              </a:lnSpc>
              <a:tabLst>
                <a:tab algn="l" pos="0"/>
              </a:tabLst>
            </a:pPr>
            <a:r>
              <a:rPr b="0" lang="en-US" sz="2200" spc="-66" strike="noStrike">
                <a:solidFill>
                  <a:srgbClr val="2b2e3c"/>
                </a:solidFill>
                <a:latin typeface="Bitter Medium"/>
                <a:ea typeface="Bitter Medium"/>
              </a:rPr>
              <a:t>4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Text 20"/>
          <p:cNvSpPr/>
          <p:nvPr/>
        </p:nvSpPr>
        <p:spPr>
          <a:xfrm>
            <a:off x="1960200" y="6238080"/>
            <a:ext cx="2333520" cy="29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251"/>
              </a:lnSpc>
              <a:tabLst>
                <a:tab algn="l" pos="0"/>
              </a:tabLst>
            </a:pPr>
            <a:r>
              <a:rPr b="0" lang="en-US" sz="1800" spc="-55" strike="noStrike">
                <a:solidFill>
                  <a:srgbClr val="2b2e3c"/>
                </a:solidFill>
                <a:latin typeface="Bitter Medium"/>
                <a:ea typeface="Bitter Medium"/>
              </a:rPr>
              <a:t>User Impact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Text 21"/>
          <p:cNvSpPr/>
          <p:nvPr/>
        </p:nvSpPr>
        <p:spPr>
          <a:xfrm>
            <a:off x="1960200" y="6641640"/>
            <a:ext cx="6530040" cy="596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350"/>
              </a:lnSpc>
              <a:tabLst>
                <a:tab algn="l" pos="0"/>
              </a:tabLst>
            </a:pPr>
            <a:r>
              <a:rPr b="0" lang="en-US" sz="1450" spc="-29" strike="noStrike">
                <a:solidFill>
                  <a:srgbClr val="2b2e3c"/>
                </a:solidFill>
                <a:latin typeface="Open Sans"/>
                <a:ea typeface="Open Sans"/>
              </a:rPr>
              <a:t>Latency-sensitive applications suffer from degraded user experience due to cold starts.</a:t>
            </a:r>
            <a:endParaRPr b="0" lang="en-US" sz="14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7" name="Image 46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14630040" cy="2671560"/>
          </a:xfrm>
          <a:prstGeom prst="rect">
            <a:avLst/>
          </a:prstGeom>
          <a:ln w="0">
            <a:noFill/>
          </a:ln>
        </p:spPr>
      </p:pic>
      <p:sp>
        <p:nvSpPr>
          <p:cNvPr id="418" name="Text 168"/>
          <p:cNvSpPr/>
          <p:nvPr/>
        </p:nvSpPr>
        <p:spPr>
          <a:xfrm>
            <a:off x="748080" y="3260880"/>
            <a:ext cx="5405040" cy="66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5250"/>
              </a:lnSpc>
              <a:tabLst>
                <a:tab algn="l" pos="0"/>
              </a:tabLst>
            </a:pPr>
            <a:r>
              <a:rPr b="0" lang="en-US" sz="4200" spc="-126" strike="noStrike">
                <a:solidFill>
                  <a:srgbClr val="2c3f42"/>
                </a:solidFill>
                <a:latin typeface="Bitter Medium"/>
                <a:ea typeface="Bitter Medium"/>
              </a:rPr>
              <a:t>Conclusion and Impact</a:t>
            </a:r>
            <a:endParaRPr b="0" lang="en-US" sz="4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9" name="Shape 54"/>
          <p:cNvSpPr/>
          <p:nvPr/>
        </p:nvSpPr>
        <p:spPr>
          <a:xfrm>
            <a:off x="748080" y="4249440"/>
            <a:ext cx="6459840" cy="1588320"/>
          </a:xfrm>
          <a:prstGeom prst="roundRect">
            <a:avLst>
              <a:gd name="adj" fmla="val 5651"/>
            </a:avLst>
          </a:prstGeom>
          <a:solidFill>
            <a:srgbClr val="fce2cf"/>
          </a:solidFill>
          <a:ln w="7620">
            <a:solidFill>
              <a:srgbClr val="e2c8b5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0" name="Text 169"/>
          <p:cNvSpPr/>
          <p:nvPr/>
        </p:nvSpPr>
        <p:spPr>
          <a:xfrm>
            <a:off x="969480" y="4470840"/>
            <a:ext cx="2671560" cy="33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599"/>
              </a:lnSpc>
              <a:tabLst>
                <a:tab algn="l" pos="0"/>
              </a:tabLst>
            </a:pPr>
            <a:r>
              <a:rPr b="0" lang="en-US" sz="2100" spc="-63" strike="noStrike">
                <a:solidFill>
                  <a:srgbClr val="2b2e3c"/>
                </a:solidFill>
                <a:latin typeface="Bitter Medium"/>
                <a:ea typeface="Bitter Medium"/>
              </a:rPr>
              <a:t>Performance Boost</a:t>
            </a:r>
            <a:endParaRPr b="0" lang="en-US" sz="2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1" name="Text 170"/>
          <p:cNvSpPr/>
          <p:nvPr/>
        </p:nvSpPr>
        <p:spPr>
          <a:xfrm>
            <a:off x="969480" y="4933080"/>
            <a:ext cx="6017400" cy="68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650"/>
              </a:lnSpc>
              <a:tabLst>
                <a:tab algn="l" pos="0"/>
              </a:tabLst>
            </a:pPr>
            <a:r>
              <a:rPr b="0" lang="en-US" sz="1650" spc="-35" strike="noStrike">
                <a:solidFill>
                  <a:srgbClr val="2b2e3c"/>
                </a:solidFill>
                <a:latin typeface="Open Sans"/>
                <a:ea typeface="Open Sans"/>
              </a:rPr>
              <a:t>Significant reduction in cold start latency, enhancing overall serverless application responsiveness.</a:t>
            </a:r>
            <a:endParaRPr b="0" lang="en-US" sz="16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2" name="Shape 55"/>
          <p:cNvSpPr/>
          <p:nvPr/>
        </p:nvSpPr>
        <p:spPr>
          <a:xfrm>
            <a:off x="7422120" y="4249440"/>
            <a:ext cx="6459840" cy="1588320"/>
          </a:xfrm>
          <a:prstGeom prst="roundRect">
            <a:avLst>
              <a:gd name="adj" fmla="val 5651"/>
            </a:avLst>
          </a:prstGeom>
          <a:solidFill>
            <a:srgbClr val="fce2cf"/>
          </a:solidFill>
          <a:ln w="7620">
            <a:solidFill>
              <a:srgbClr val="e2c8b5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3" name="Text 171"/>
          <p:cNvSpPr/>
          <p:nvPr/>
        </p:nvSpPr>
        <p:spPr>
          <a:xfrm>
            <a:off x="7643520" y="4470840"/>
            <a:ext cx="2671560" cy="33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599"/>
              </a:lnSpc>
              <a:tabLst>
                <a:tab algn="l" pos="0"/>
              </a:tabLst>
            </a:pPr>
            <a:r>
              <a:rPr b="0" lang="en-US" sz="2100" spc="-63" strike="noStrike">
                <a:solidFill>
                  <a:srgbClr val="2b2e3c"/>
                </a:solidFill>
                <a:latin typeface="Bitter Medium"/>
                <a:ea typeface="Bitter Medium"/>
              </a:rPr>
              <a:t>Cost Optimization</a:t>
            </a:r>
            <a:endParaRPr b="0" lang="en-US" sz="2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4" name="Text 172"/>
          <p:cNvSpPr/>
          <p:nvPr/>
        </p:nvSpPr>
        <p:spPr>
          <a:xfrm>
            <a:off x="7643520" y="4933080"/>
            <a:ext cx="6017400" cy="68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650"/>
              </a:lnSpc>
              <a:tabLst>
                <a:tab algn="l" pos="0"/>
              </a:tabLst>
            </a:pPr>
            <a:r>
              <a:rPr b="0" lang="en-US" sz="1650" spc="-35" strike="noStrike">
                <a:solidFill>
                  <a:srgbClr val="2b2e3c"/>
                </a:solidFill>
                <a:latin typeface="Open Sans"/>
                <a:ea typeface="Open Sans"/>
              </a:rPr>
              <a:t>Improved resource utilization leading to reduced cloud infrastructure costs for organizations.</a:t>
            </a:r>
            <a:endParaRPr b="0" lang="en-US" sz="16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5" name="Shape 56"/>
          <p:cNvSpPr/>
          <p:nvPr/>
        </p:nvSpPr>
        <p:spPr>
          <a:xfrm>
            <a:off x="748080" y="6051960"/>
            <a:ext cx="6459840" cy="1588320"/>
          </a:xfrm>
          <a:prstGeom prst="roundRect">
            <a:avLst>
              <a:gd name="adj" fmla="val 5651"/>
            </a:avLst>
          </a:prstGeom>
          <a:solidFill>
            <a:srgbClr val="fce2cf"/>
          </a:solidFill>
          <a:ln w="7620">
            <a:solidFill>
              <a:srgbClr val="e2c8b5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6" name="Text 173"/>
          <p:cNvSpPr/>
          <p:nvPr/>
        </p:nvSpPr>
        <p:spPr>
          <a:xfrm>
            <a:off x="969480" y="6273360"/>
            <a:ext cx="2671560" cy="33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599"/>
              </a:lnSpc>
              <a:tabLst>
                <a:tab algn="l" pos="0"/>
              </a:tabLst>
            </a:pPr>
            <a:r>
              <a:rPr b="0" lang="en-US" sz="2100" spc="-63" strike="noStrike">
                <a:solidFill>
                  <a:srgbClr val="2b2e3c"/>
                </a:solidFill>
                <a:latin typeface="Bitter Medium"/>
                <a:ea typeface="Bitter Medium"/>
              </a:rPr>
              <a:t>Scalability</a:t>
            </a:r>
            <a:endParaRPr b="0" lang="en-US" sz="2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7" name="Text 174"/>
          <p:cNvSpPr/>
          <p:nvPr/>
        </p:nvSpPr>
        <p:spPr>
          <a:xfrm>
            <a:off x="969480" y="6735600"/>
            <a:ext cx="6017400" cy="68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650"/>
              </a:lnSpc>
              <a:tabLst>
                <a:tab algn="l" pos="0"/>
              </a:tabLst>
            </a:pPr>
            <a:r>
              <a:rPr b="0" lang="en-US" sz="1650" spc="-35" strike="noStrike">
                <a:solidFill>
                  <a:srgbClr val="2b2e3c"/>
                </a:solidFill>
                <a:latin typeface="Open Sans"/>
                <a:ea typeface="Open Sans"/>
              </a:rPr>
              <a:t>Adaptive model scales efficiently to handle varying workloads and serverless platform changes.</a:t>
            </a:r>
            <a:endParaRPr b="0" lang="en-US" sz="16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8" name="Shape 57"/>
          <p:cNvSpPr/>
          <p:nvPr/>
        </p:nvSpPr>
        <p:spPr>
          <a:xfrm>
            <a:off x="7422120" y="6051960"/>
            <a:ext cx="6459840" cy="1588320"/>
          </a:xfrm>
          <a:prstGeom prst="roundRect">
            <a:avLst>
              <a:gd name="adj" fmla="val 5651"/>
            </a:avLst>
          </a:prstGeom>
          <a:solidFill>
            <a:srgbClr val="fce2cf"/>
          </a:solidFill>
          <a:ln w="7620">
            <a:solidFill>
              <a:srgbClr val="e2c8b5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9" name="Text 175"/>
          <p:cNvSpPr/>
          <p:nvPr/>
        </p:nvSpPr>
        <p:spPr>
          <a:xfrm>
            <a:off x="7643520" y="6273360"/>
            <a:ext cx="2671560" cy="33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599"/>
              </a:lnSpc>
              <a:tabLst>
                <a:tab algn="l" pos="0"/>
              </a:tabLst>
            </a:pPr>
            <a:r>
              <a:rPr b="0" lang="en-US" sz="2100" spc="-63" strike="noStrike">
                <a:solidFill>
                  <a:srgbClr val="2b2e3c"/>
                </a:solidFill>
                <a:latin typeface="Bitter Medium"/>
                <a:ea typeface="Bitter Medium"/>
              </a:rPr>
              <a:t>Industry Impact</a:t>
            </a:r>
            <a:endParaRPr b="0" lang="en-US" sz="2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0" name="Text 176"/>
          <p:cNvSpPr/>
          <p:nvPr/>
        </p:nvSpPr>
        <p:spPr>
          <a:xfrm>
            <a:off x="7643520" y="6735600"/>
            <a:ext cx="6017400" cy="68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650"/>
              </a:lnSpc>
              <a:tabLst>
                <a:tab algn="l" pos="0"/>
              </a:tabLst>
            </a:pPr>
            <a:r>
              <a:rPr b="0" lang="en-US" sz="1650" spc="-35" strike="noStrike">
                <a:solidFill>
                  <a:srgbClr val="2b2e3c"/>
                </a:solidFill>
                <a:latin typeface="Open Sans"/>
                <a:ea typeface="Open Sans"/>
              </a:rPr>
              <a:t>Potential to revolutionize serverless computing, making it more viable for latency-sensitive applications.</a:t>
            </a:r>
            <a:endParaRPr b="0" lang="en-US" sz="16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14630040" cy="2770920"/>
          </a:xfrm>
          <a:prstGeom prst="rect">
            <a:avLst/>
          </a:prstGeom>
          <a:ln w="0">
            <a:noFill/>
          </a:ln>
        </p:spPr>
      </p:pic>
      <p:pic>
        <p:nvPicPr>
          <p:cNvPr id="111" name="Image 1" descr="preencoded.png"/>
          <p:cNvPicPr/>
          <p:nvPr/>
        </p:nvPicPr>
        <p:blipFill>
          <a:blip r:embed="rId2"/>
          <a:stretch/>
        </p:blipFill>
        <p:spPr>
          <a:xfrm>
            <a:off x="5116320" y="277200"/>
            <a:ext cx="4397040" cy="2216880"/>
          </a:xfrm>
          <a:prstGeom prst="rect">
            <a:avLst/>
          </a:prstGeom>
          <a:ln w="0">
            <a:noFill/>
          </a:ln>
        </p:spPr>
      </p:pic>
      <p:sp>
        <p:nvSpPr>
          <p:cNvPr id="112" name="Text 0"/>
          <p:cNvSpPr/>
          <p:nvPr/>
        </p:nvSpPr>
        <p:spPr>
          <a:xfrm>
            <a:off x="775800" y="3559320"/>
            <a:ext cx="9032040" cy="692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5451"/>
              </a:lnSpc>
              <a:tabLst>
                <a:tab algn="l" pos="0"/>
              </a:tabLst>
            </a:pPr>
            <a:r>
              <a:rPr b="0" lang="en-US" sz="4350" spc="-131" strike="noStrike">
                <a:solidFill>
                  <a:srgbClr val="2c3f42"/>
                </a:solidFill>
                <a:latin typeface="Bitter Medium"/>
                <a:ea typeface="Bitter Medium"/>
              </a:rPr>
              <a:t>Motivation for Addressing Cold Starts</a:t>
            </a:r>
            <a:endParaRPr b="0" lang="en-US" sz="4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Shape 1"/>
          <p:cNvSpPr/>
          <p:nvPr/>
        </p:nvSpPr>
        <p:spPr>
          <a:xfrm>
            <a:off x="775800" y="4833720"/>
            <a:ext cx="498240" cy="498240"/>
          </a:xfrm>
          <a:prstGeom prst="roundRect">
            <a:avLst>
              <a:gd name="adj" fmla="val 18669"/>
            </a:avLst>
          </a:prstGeom>
          <a:solidFill>
            <a:srgbClr val="fce2cf"/>
          </a:solidFill>
          <a:ln w="7560">
            <a:solidFill>
              <a:srgbClr val="e2c8b5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Text 2"/>
          <p:cNvSpPr/>
          <p:nvPr/>
        </p:nvSpPr>
        <p:spPr>
          <a:xfrm>
            <a:off x="961200" y="4916880"/>
            <a:ext cx="127800" cy="332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2599"/>
              </a:lnSpc>
              <a:tabLst>
                <a:tab algn="l" pos="0"/>
              </a:tabLst>
            </a:pPr>
            <a:r>
              <a:rPr b="0" lang="en-US" sz="2600" spc="-80" strike="noStrike">
                <a:solidFill>
                  <a:srgbClr val="2b2e3c"/>
                </a:solidFill>
                <a:latin typeface="Bitter Medium"/>
                <a:ea typeface="Bitter Medium"/>
              </a:rPr>
              <a:t>1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Text 3"/>
          <p:cNvSpPr/>
          <p:nvPr/>
        </p:nvSpPr>
        <p:spPr>
          <a:xfrm>
            <a:off x="1496520" y="4833720"/>
            <a:ext cx="277092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01"/>
              </a:lnSpc>
              <a:tabLst>
                <a:tab algn="l" pos="0"/>
              </a:tabLst>
            </a:pPr>
            <a:r>
              <a:rPr b="0" lang="en-US" sz="2150" spc="-66" strike="noStrike">
                <a:solidFill>
                  <a:srgbClr val="2b2e3c"/>
                </a:solidFill>
                <a:latin typeface="Bitter Medium"/>
                <a:ea typeface="Bitter Medium"/>
              </a:rPr>
              <a:t>Latency Concerns</a:t>
            </a:r>
            <a:endParaRPr b="0" lang="en-US" sz="21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Text 4"/>
          <p:cNvSpPr/>
          <p:nvPr/>
        </p:nvSpPr>
        <p:spPr>
          <a:xfrm>
            <a:off x="1496520" y="5313240"/>
            <a:ext cx="3490920" cy="212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0" lang="en-US" sz="1700" spc="-35" strike="noStrike">
                <a:solidFill>
                  <a:srgbClr val="2b2e3c"/>
                </a:solidFill>
                <a:latin typeface="Open Sans"/>
                <a:ea typeface="Open Sans"/>
              </a:rPr>
              <a:t>Cold starts can introduce delays ranging from milliseconds to seconds. This variability poses challenges for real-time applications in IoT and finance sectors.</a:t>
            </a:r>
            <a:endParaRPr b="0" lang="en-US" sz="17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Shape 5"/>
          <p:cNvSpPr/>
          <p:nvPr/>
        </p:nvSpPr>
        <p:spPr>
          <a:xfrm>
            <a:off x="5209200" y="4833720"/>
            <a:ext cx="498240" cy="498240"/>
          </a:xfrm>
          <a:prstGeom prst="roundRect">
            <a:avLst>
              <a:gd name="adj" fmla="val 18669"/>
            </a:avLst>
          </a:prstGeom>
          <a:solidFill>
            <a:srgbClr val="fce2cf"/>
          </a:solidFill>
          <a:ln w="7560">
            <a:solidFill>
              <a:srgbClr val="e2c8b5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" name="Text 6"/>
          <p:cNvSpPr/>
          <p:nvPr/>
        </p:nvSpPr>
        <p:spPr>
          <a:xfrm>
            <a:off x="5372280" y="4916880"/>
            <a:ext cx="172440" cy="332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2599"/>
              </a:lnSpc>
              <a:tabLst>
                <a:tab algn="l" pos="0"/>
              </a:tabLst>
            </a:pPr>
            <a:r>
              <a:rPr b="0" lang="en-US" sz="2600" spc="-80" strike="noStrike">
                <a:solidFill>
                  <a:srgbClr val="2b2e3c"/>
                </a:solidFill>
                <a:latin typeface="Bitter Medium"/>
                <a:ea typeface="Bitter Medium"/>
              </a:rPr>
              <a:t>2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Text 7"/>
          <p:cNvSpPr/>
          <p:nvPr/>
        </p:nvSpPr>
        <p:spPr>
          <a:xfrm>
            <a:off x="5929920" y="4833720"/>
            <a:ext cx="277092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01"/>
              </a:lnSpc>
              <a:tabLst>
                <a:tab algn="l" pos="0"/>
              </a:tabLst>
            </a:pPr>
            <a:r>
              <a:rPr b="0" lang="en-US" sz="2150" spc="-66" strike="noStrike">
                <a:solidFill>
                  <a:srgbClr val="2b2e3c"/>
                </a:solidFill>
                <a:latin typeface="Bitter Medium"/>
                <a:ea typeface="Bitter Medium"/>
              </a:rPr>
              <a:t>Inefficient Solutions</a:t>
            </a:r>
            <a:endParaRPr b="0" lang="en-US" sz="21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" name="Text 8"/>
          <p:cNvSpPr/>
          <p:nvPr/>
        </p:nvSpPr>
        <p:spPr>
          <a:xfrm>
            <a:off x="5929920" y="5313240"/>
            <a:ext cx="3490920" cy="212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0" lang="en-US" sz="1700" spc="-35" strike="noStrike">
                <a:solidFill>
                  <a:srgbClr val="2b2e3c"/>
                </a:solidFill>
                <a:latin typeface="Open Sans"/>
                <a:ea typeface="Open Sans"/>
              </a:rPr>
              <a:t>Existing approaches like container pre-warming are often costly and inefficient. They may lead to unnecessary resource consumption and increased operational expenses.</a:t>
            </a:r>
            <a:endParaRPr b="0" lang="en-US" sz="17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Shape 9"/>
          <p:cNvSpPr/>
          <p:nvPr/>
        </p:nvSpPr>
        <p:spPr>
          <a:xfrm>
            <a:off x="9642600" y="4833720"/>
            <a:ext cx="498240" cy="498240"/>
          </a:xfrm>
          <a:prstGeom prst="roundRect">
            <a:avLst>
              <a:gd name="adj" fmla="val 18669"/>
            </a:avLst>
          </a:prstGeom>
          <a:solidFill>
            <a:srgbClr val="fce2cf"/>
          </a:solidFill>
          <a:ln w="7560">
            <a:solidFill>
              <a:srgbClr val="e2c8b5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" name="Text 10"/>
          <p:cNvSpPr/>
          <p:nvPr/>
        </p:nvSpPr>
        <p:spPr>
          <a:xfrm>
            <a:off x="9802080" y="4916880"/>
            <a:ext cx="180000" cy="332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2599"/>
              </a:lnSpc>
              <a:tabLst>
                <a:tab algn="l" pos="0"/>
              </a:tabLst>
            </a:pPr>
            <a:r>
              <a:rPr b="0" lang="en-US" sz="2600" spc="-80" strike="noStrike">
                <a:solidFill>
                  <a:srgbClr val="2b2e3c"/>
                </a:solidFill>
                <a:latin typeface="Bitter Medium"/>
                <a:ea typeface="Bitter Medium"/>
              </a:rPr>
              <a:t>3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3" name="Text 11"/>
          <p:cNvSpPr/>
          <p:nvPr/>
        </p:nvSpPr>
        <p:spPr>
          <a:xfrm>
            <a:off x="10363320" y="4833720"/>
            <a:ext cx="326556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01"/>
              </a:lnSpc>
              <a:tabLst>
                <a:tab algn="l" pos="0"/>
              </a:tabLst>
            </a:pPr>
            <a:r>
              <a:rPr b="0" lang="en-US" sz="2150" spc="-66" strike="noStrike">
                <a:solidFill>
                  <a:srgbClr val="2b2e3c"/>
                </a:solidFill>
                <a:latin typeface="Bitter Medium"/>
                <a:ea typeface="Bitter Medium"/>
              </a:rPr>
              <a:t>Performance Optimization</a:t>
            </a:r>
            <a:endParaRPr b="0" lang="en-US" sz="21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4" name="Text 12"/>
          <p:cNvSpPr/>
          <p:nvPr/>
        </p:nvSpPr>
        <p:spPr>
          <a:xfrm>
            <a:off x="10363320" y="5313240"/>
            <a:ext cx="3490920" cy="212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0" lang="en-US" sz="1700" spc="-35" strike="noStrike">
                <a:solidFill>
                  <a:srgbClr val="2b2e3c"/>
                </a:solidFill>
                <a:latin typeface="Open Sans"/>
                <a:ea typeface="Open Sans"/>
              </a:rPr>
              <a:t>There's a critical need for adaptive solutions that balance resource utilization and performance. Optimizing cold starts can significantly enhance overall application responsiveness.</a:t>
            </a:r>
            <a:endParaRPr b="0" lang="en-US" sz="17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14630040" cy="2618640"/>
          </a:xfrm>
          <a:prstGeom prst="rect">
            <a:avLst/>
          </a:prstGeom>
          <a:ln w="0">
            <a:noFill/>
          </a:ln>
        </p:spPr>
      </p:pic>
      <p:sp>
        <p:nvSpPr>
          <p:cNvPr id="126" name="Text 0"/>
          <p:cNvSpPr/>
          <p:nvPr/>
        </p:nvSpPr>
        <p:spPr>
          <a:xfrm>
            <a:off x="733320" y="3195000"/>
            <a:ext cx="10665000" cy="654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5151"/>
              </a:lnSpc>
              <a:tabLst>
                <a:tab algn="l" pos="0"/>
              </a:tabLst>
            </a:pPr>
            <a:r>
              <a:rPr b="0" lang="en-US" sz="4100" spc="-126" strike="noStrike">
                <a:solidFill>
                  <a:srgbClr val="2c3f42"/>
                </a:solidFill>
                <a:latin typeface="Bitter Medium"/>
                <a:ea typeface="Bitter Medium"/>
              </a:rPr>
              <a:t>Objectives of the Cold Start Optimization Study</a:t>
            </a:r>
            <a:endParaRPr b="0" lang="en-US" sz="41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27" name="Image 1" descr="preencoded.png"/>
          <p:cNvPicPr/>
          <p:nvPr/>
        </p:nvPicPr>
        <p:blipFill>
          <a:blip r:embed="rId2"/>
          <a:stretch/>
        </p:blipFill>
        <p:spPr>
          <a:xfrm>
            <a:off x="733320" y="4164120"/>
            <a:ext cx="3290400" cy="837720"/>
          </a:xfrm>
          <a:prstGeom prst="rect">
            <a:avLst/>
          </a:prstGeom>
          <a:ln w="0">
            <a:noFill/>
          </a:ln>
        </p:spPr>
      </p:pic>
      <p:sp>
        <p:nvSpPr>
          <p:cNvPr id="128" name="Text 1"/>
          <p:cNvSpPr/>
          <p:nvPr/>
        </p:nvSpPr>
        <p:spPr>
          <a:xfrm>
            <a:off x="942840" y="5316480"/>
            <a:ext cx="2715480" cy="32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551"/>
              </a:lnSpc>
              <a:tabLst>
                <a:tab algn="l" pos="0"/>
              </a:tabLst>
            </a:pPr>
            <a:r>
              <a:rPr b="0" lang="en-US" sz="2050" spc="-63" strike="noStrike">
                <a:solidFill>
                  <a:srgbClr val="2b2e3c"/>
                </a:solidFill>
                <a:latin typeface="Bitter Medium"/>
                <a:ea typeface="Bitter Medium"/>
              </a:rPr>
              <a:t>Develop ML Framework</a:t>
            </a:r>
            <a:endParaRPr b="0" lang="en-US" sz="20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9" name="Text 2"/>
          <p:cNvSpPr/>
          <p:nvPr/>
        </p:nvSpPr>
        <p:spPr>
          <a:xfrm>
            <a:off x="942840" y="5769360"/>
            <a:ext cx="2871720" cy="134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599"/>
              </a:lnSpc>
              <a:tabLst>
                <a:tab algn="l" pos="0"/>
              </a:tabLst>
            </a:pPr>
            <a:r>
              <a:rPr b="0" lang="en-US" sz="1600" spc="-35" strike="noStrike">
                <a:solidFill>
                  <a:srgbClr val="2b2e3c"/>
                </a:solidFill>
                <a:latin typeface="Open Sans"/>
                <a:ea typeface="Open Sans"/>
              </a:rPr>
              <a:t>Create a machine learning-based adaptive framework incorporating Explainable AI (XAI) techniques.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30" name="Image 2" descr="preencoded.png"/>
          <p:cNvPicPr/>
          <p:nvPr/>
        </p:nvPicPr>
        <p:blipFill>
          <a:blip r:embed="rId3"/>
          <a:stretch/>
        </p:blipFill>
        <p:spPr>
          <a:xfrm>
            <a:off x="4024080" y="4164120"/>
            <a:ext cx="3290760" cy="837720"/>
          </a:xfrm>
          <a:prstGeom prst="rect">
            <a:avLst/>
          </a:prstGeom>
          <a:ln w="0">
            <a:noFill/>
          </a:ln>
        </p:spPr>
      </p:pic>
      <p:sp>
        <p:nvSpPr>
          <p:cNvPr id="131" name="Text 3"/>
          <p:cNvSpPr/>
          <p:nvPr/>
        </p:nvSpPr>
        <p:spPr>
          <a:xfrm>
            <a:off x="4233600" y="5316480"/>
            <a:ext cx="2658600" cy="32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551"/>
              </a:lnSpc>
              <a:tabLst>
                <a:tab algn="l" pos="0"/>
              </a:tabLst>
            </a:pPr>
            <a:r>
              <a:rPr b="0" lang="en-US" sz="2050" spc="-63" strike="noStrike">
                <a:solidFill>
                  <a:srgbClr val="2b2e3c"/>
                </a:solidFill>
                <a:latin typeface="Bitter Medium"/>
                <a:ea typeface="Bitter Medium"/>
              </a:rPr>
              <a:t>Enhance Transparency</a:t>
            </a:r>
            <a:endParaRPr b="0" lang="en-US" sz="20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2" name="Text 4"/>
          <p:cNvSpPr/>
          <p:nvPr/>
        </p:nvSpPr>
        <p:spPr>
          <a:xfrm>
            <a:off x="4233600" y="5769360"/>
            <a:ext cx="2871720" cy="1676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599"/>
              </a:lnSpc>
              <a:tabLst>
                <a:tab algn="l" pos="0"/>
              </a:tabLst>
            </a:pPr>
            <a:r>
              <a:rPr b="0" lang="en-US" sz="1600" spc="-35" strike="noStrike">
                <a:solidFill>
                  <a:srgbClr val="2b2e3c"/>
                </a:solidFill>
                <a:latin typeface="Open Sans"/>
                <a:ea typeface="Open Sans"/>
              </a:rPr>
              <a:t>Improve visibility into serverless resource management decisions for better debugging and optimization.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33" name="Image 3" descr="preencoded.png"/>
          <p:cNvPicPr/>
          <p:nvPr/>
        </p:nvPicPr>
        <p:blipFill>
          <a:blip r:embed="rId4"/>
          <a:stretch/>
        </p:blipFill>
        <p:spPr>
          <a:xfrm>
            <a:off x="7315200" y="4164120"/>
            <a:ext cx="3290400" cy="837720"/>
          </a:xfrm>
          <a:prstGeom prst="rect">
            <a:avLst/>
          </a:prstGeom>
          <a:ln w="0">
            <a:noFill/>
          </a:ln>
        </p:spPr>
      </p:pic>
      <p:sp>
        <p:nvSpPr>
          <p:cNvPr id="134" name="Text 5"/>
          <p:cNvSpPr/>
          <p:nvPr/>
        </p:nvSpPr>
        <p:spPr>
          <a:xfrm>
            <a:off x="7524720" y="5316480"/>
            <a:ext cx="2851560" cy="32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551"/>
              </a:lnSpc>
              <a:tabLst>
                <a:tab algn="l" pos="0"/>
              </a:tabLst>
            </a:pPr>
            <a:r>
              <a:rPr b="0" lang="en-US" sz="2050" spc="-63" strike="noStrike">
                <a:solidFill>
                  <a:srgbClr val="2b2e3c"/>
                </a:solidFill>
                <a:latin typeface="Bitter Medium"/>
                <a:ea typeface="Bitter Medium"/>
              </a:rPr>
              <a:t>Optimize Idle Containers</a:t>
            </a:r>
            <a:endParaRPr b="0" lang="en-US" sz="20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5" name="Text 6"/>
          <p:cNvSpPr/>
          <p:nvPr/>
        </p:nvSpPr>
        <p:spPr>
          <a:xfrm>
            <a:off x="7524720" y="5769360"/>
            <a:ext cx="2871720" cy="134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599"/>
              </a:lnSpc>
              <a:tabLst>
                <a:tab algn="l" pos="0"/>
              </a:tabLst>
            </a:pPr>
            <a:r>
              <a:rPr b="0" lang="en-US" sz="1600" spc="-35" strike="noStrike">
                <a:solidFill>
                  <a:srgbClr val="2b2e3c"/>
                </a:solidFill>
                <a:latin typeface="Open Sans"/>
                <a:ea typeface="Open Sans"/>
              </a:rPr>
              <a:t>Develop algorithms to determine optimal idle container duration, balancing cost and performance.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36" name="Image 4" descr="preencoded.png"/>
          <p:cNvPicPr/>
          <p:nvPr/>
        </p:nvPicPr>
        <p:blipFill>
          <a:blip r:embed="rId5"/>
          <a:stretch/>
        </p:blipFill>
        <p:spPr>
          <a:xfrm>
            <a:off x="10605960" y="4164120"/>
            <a:ext cx="3290760" cy="837720"/>
          </a:xfrm>
          <a:prstGeom prst="rect">
            <a:avLst/>
          </a:prstGeom>
          <a:ln w="0">
            <a:noFill/>
          </a:ln>
        </p:spPr>
      </p:pic>
      <p:sp>
        <p:nvSpPr>
          <p:cNvPr id="137" name="Text 7"/>
          <p:cNvSpPr/>
          <p:nvPr/>
        </p:nvSpPr>
        <p:spPr>
          <a:xfrm>
            <a:off x="10815480" y="5316480"/>
            <a:ext cx="2618640" cy="32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551"/>
              </a:lnSpc>
              <a:tabLst>
                <a:tab algn="l" pos="0"/>
              </a:tabLst>
            </a:pPr>
            <a:r>
              <a:rPr b="0" lang="en-US" sz="2050" spc="-63" strike="noStrike">
                <a:solidFill>
                  <a:srgbClr val="2b2e3c"/>
                </a:solidFill>
                <a:latin typeface="Bitter Medium"/>
                <a:ea typeface="Bitter Medium"/>
              </a:rPr>
              <a:t>Reduce Latency</a:t>
            </a:r>
            <a:endParaRPr b="0" lang="en-US" sz="20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8" name="Text 8"/>
          <p:cNvSpPr/>
          <p:nvPr/>
        </p:nvSpPr>
        <p:spPr>
          <a:xfrm>
            <a:off x="10815480" y="5769360"/>
            <a:ext cx="2871720" cy="134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599"/>
              </a:lnSpc>
              <a:tabLst>
                <a:tab algn="l" pos="0"/>
              </a:tabLst>
            </a:pPr>
            <a:r>
              <a:rPr b="0" lang="en-US" sz="1600" spc="-35" strike="noStrike">
                <a:solidFill>
                  <a:srgbClr val="2b2e3c"/>
                </a:solidFill>
                <a:latin typeface="Open Sans"/>
                <a:ea typeface="Open Sans"/>
              </a:rPr>
              <a:t>Implement strategies to minimize cold start latency and improve overall application performance.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5486040" cy="8229240"/>
          </a:xfrm>
          <a:prstGeom prst="rect">
            <a:avLst/>
          </a:prstGeom>
          <a:ln w="0">
            <a:noFill/>
          </a:ln>
        </p:spPr>
      </p:pic>
      <p:pic>
        <p:nvPicPr>
          <p:cNvPr id="140" name="Image 1" descr="preencoded.png"/>
          <p:cNvPicPr/>
          <p:nvPr/>
        </p:nvPicPr>
        <p:blipFill>
          <a:blip r:embed="rId2"/>
          <a:stretch/>
        </p:blipFill>
        <p:spPr>
          <a:xfrm>
            <a:off x="252000" y="2105280"/>
            <a:ext cx="4981680" cy="4018320"/>
          </a:xfrm>
          <a:prstGeom prst="rect">
            <a:avLst/>
          </a:prstGeom>
          <a:ln w="0">
            <a:noFill/>
          </a:ln>
        </p:spPr>
      </p:pic>
      <p:sp>
        <p:nvSpPr>
          <p:cNvPr id="141" name="Text 0"/>
          <p:cNvSpPr/>
          <p:nvPr/>
        </p:nvSpPr>
        <p:spPr>
          <a:xfrm>
            <a:off x="6192720" y="600840"/>
            <a:ext cx="7731000" cy="1261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4949"/>
              </a:lnSpc>
              <a:tabLst>
                <a:tab algn="l" pos="0"/>
              </a:tabLst>
            </a:pPr>
            <a:r>
              <a:rPr b="0" lang="en-US" sz="3950" spc="-120" strike="noStrike">
                <a:solidFill>
                  <a:srgbClr val="2c3f42"/>
                </a:solidFill>
                <a:latin typeface="Bitter Medium"/>
                <a:ea typeface="Bitter Medium"/>
              </a:rPr>
              <a:t>Expected Contributions to Serverless Computing</a:t>
            </a:r>
            <a:endParaRPr b="0" lang="en-US" sz="39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2" name="Shape 1"/>
          <p:cNvSpPr/>
          <p:nvPr/>
        </p:nvSpPr>
        <p:spPr>
          <a:xfrm>
            <a:off x="6192720" y="2164680"/>
            <a:ext cx="3764520" cy="2792160"/>
          </a:xfrm>
          <a:prstGeom prst="roundRect">
            <a:avLst>
              <a:gd name="adj" fmla="val 3035"/>
            </a:avLst>
          </a:prstGeom>
          <a:solidFill>
            <a:srgbClr val="fce2cf"/>
          </a:solidFill>
          <a:ln w="7560">
            <a:solidFill>
              <a:srgbClr val="e2c8b5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3" name="Text 2"/>
          <p:cNvSpPr/>
          <p:nvPr/>
        </p:nvSpPr>
        <p:spPr>
          <a:xfrm>
            <a:off x="6402240" y="2374200"/>
            <a:ext cx="2831400" cy="31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449"/>
              </a:lnSpc>
              <a:tabLst>
                <a:tab algn="l" pos="0"/>
              </a:tabLst>
            </a:pPr>
            <a:r>
              <a:rPr b="0" lang="en-US" sz="1950" spc="-60" strike="noStrike">
                <a:solidFill>
                  <a:srgbClr val="2b2e3c"/>
                </a:solidFill>
                <a:latin typeface="Bitter Medium"/>
                <a:ea typeface="Bitter Medium"/>
              </a:rPr>
              <a:t>AI-Driven Enhancements</a:t>
            </a:r>
            <a:endParaRPr b="0" lang="en-US" sz="19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4" name="Text 3"/>
          <p:cNvSpPr/>
          <p:nvPr/>
        </p:nvSpPr>
        <p:spPr>
          <a:xfrm>
            <a:off x="6402240" y="2810520"/>
            <a:ext cx="3345480" cy="1937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500"/>
              </a:lnSpc>
              <a:tabLst>
                <a:tab algn="l" pos="0"/>
              </a:tabLst>
            </a:pPr>
            <a:r>
              <a:rPr b="0" lang="en-US" sz="1550" spc="-32" strike="noStrike">
                <a:solidFill>
                  <a:srgbClr val="2b2e3c"/>
                </a:solidFill>
                <a:latin typeface="Open Sans"/>
                <a:ea typeface="Open Sans"/>
              </a:rPr>
              <a:t>Provide insights on leveraging AI for serverless performance optimization. Demonstrate the potential of machine learning in addressing complex infrastructure challenges.</a:t>
            </a:r>
            <a:endParaRPr b="0" lang="en-US" sz="15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5" name="Shape 4"/>
          <p:cNvSpPr/>
          <p:nvPr/>
        </p:nvSpPr>
        <p:spPr>
          <a:xfrm>
            <a:off x="10159200" y="2164680"/>
            <a:ext cx="3764520" cy="2792160"/>
          </a:xfrm>
          <a:prstGeom prst="roundRect">
            <a:avLst>
              <a:gd name="adj" fmla="val 3035"/>
            </a:avLst>
          </a:prstGeom>
          <a:solidFill>
            <a:srgbClr val="fce2cf"/>
          </a:solidFill>
          <a:ln w="7560">
            <a:solidFill>
              <a:srgbClr val="e2c8b5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6" name="Text 5"/>
          <p:cNvSpPr/>
          <p:nvPr/>
        </p:nvSpPr>
        <p:spPr>
          <a:xfrm>
            <a:off x="10368720" y="2374200"/>
            <a:ext cx="2650680" cy="31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449"/>
              </a:lnSpc>
              <a:tabLst>
                <a:tab algn="l" pos="0"/>
              </a:tabLst>
            </a:pPr>
            <a:r>
              <a:rPr b="0" lang="en-US" sz="1950" spc="-60" strike="noStrike">
                <a:solidFill>
                  <a:srgbClr val="2b2e3c"/>
                </a:solidFill>
                <a:latin typeface="Bitter Medium"/>
                <a:ea typeface="Bitter Medium"/>
              </a:rPr>
              <a:t>Cost-Effective Solutions</a:t>
            </a:r>
            <a:endParaRPr b="0" lang="en-US" sz="19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7" name="Text 6"/>
          <p:cNvSpPr/>
          <p:nvPr/>
        </p:nvSpPr>
        <p:spPr>
          <a:xfrm>
            <a:off x="10368720" y="2810520"/>
            <a:ext cx="3345480" cy="1937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500"/>
              </a:lnSpc>
              <a:tabLst>
                <a:tab algn="l" pos="0"/>
              </a:tabLst>
            </a:pPr>
            <a:r>
              <a:rPr b="0" lang="en-US" sz="1550" spc="-32" strike="noStrike">
                <a:solidFill>
                  <a:srgbClr val="2b2e3c"/>
                </a:solidFill>
                <a:latin typeface="Open Sans"/>
                <a:ea typeface="Open Sans"/>
              </a:rPr>
              <a:t>Develop transparent, adaptive mechanisms for high-demand environments. Optimize resource allocation to reduce operational costs without compromising performance.</a:t>
            </a:r>
            <a:endParaRPr b="0" lang="en-US" sz="15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8" name="Shape 7"/>
          <p:cNvSpPr/>
          <p:nvPr/>
        </p:nvSpPr>
        <p:spPr>
          <a:xfrm>
            <a:off x="6192720" y="5159160"/>
            <a:ext cx="3764520" cy="2469240"/>
          </a:xfrm>
          <a:prstGeom prst="roundRect">
            <a:avLst>
              <a:gd name="adj" fmla="val 3432"/>
            </a:avLst>
          </a:prstGeom>
          <a:solidFill>
            <a:srgbClr val="fce2cf"/>
          </a:solidFill>
          <a:ln w="7560">
            <a:solidFill>
              <a:srgbClr val="e2c8b5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9" name="Text 8"/>
          <p:cNvSpPr/>
          <p:nvPr/>
        </p:nvSpPr>
        <p:spPr>
          <a:xfrm>
            <a:off x="6402240" y="5368680"/>
            <a:ext cx="3137760" cy="31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449"/>
              </a:lnSpc>
              <a:tabLst>
                <a:tab algn="l" pos="0"/>
              </a:tabLst>
            </a:pPr>
            <a:r>
              <a:rPr b="0" lang="en-US" sz="1950" spc="-60" strike="noStrike">
                <a:solidFill>
                  <a:srgbClr val="2b2e3c"/>
                </a:solidFill>
                <a:latin typeface="Bitter Medium"/>
                <a:ea typeface="Bitter Medium"/>
              </a:rPr>
              <a:t>Real-Time Application Boost</a:t>
            </a:r>
            <a:endParaRPr b="0" lang="en-US" sz="19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0" name="Text 9"/>
          <p:cNvSpPr/>
          <p:nvPr/>
        </p:nvSpPr>
        <p:spPr>
          <a:xfrm>
            <a:off x="6402240" y="5805000"/>
            <a:ext cx="3345480" cy="161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500"/>
              </a:lnSpc>
              <a:tabLst>
                <a:tab algn="l" pos="0"/>
              </a:tabLst>
            </a:pPr>
            <a:r>
              <a:rPr b="0" lang="en-US" sz="1550" spc="-32" strike="noStrike">
                <a:solidFill>
                  <a:srgbClr val="2b2e3c"/>
                </a:solidFill>
                <a:latin typeface="Open Sans"/>
                <a:ea typeface="Open Sans"/>
              </a:rPr>
              <a:t>Transform serverless computing for latency-sensitive applications. Enable new use cases in IoT, finance, and other real-time data processing domains.</a:t>
            </a:r>
            <a:endParaRPr b="0" lang="en-US" sz="15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1" name="Shape 10"/>
          <p:cNvSpPr/>
          <p:nvPr/>
        </p:nvSpPr>
        <p:spPr>
          <a:xfrm>
            <a:off x="10159200" y="5159160"/>
            <a:ext cx="3764520" cy="2469240"/>
          </a:xfrm>
          <a:prstGeom prst="roundRect">
            <a:avLst>
              <a:gd name="adj" fmla="val 3432"/>
            </a:avLst>
          </a:prstGeom>
          <a:solidFill>
            <a:srgbClr val="fce2cf"/>
          </a:solidFill>
          <a:ln w="7560">
            <a:solidFill>
              <a:srgbClr val="e2c8b5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2" name="Text 11"/>
          <p:cNvSpPr/>
          <p:nvPr/>
        </p:nvSpPr>
        <p:spPr>
          <a:xfrm>
            <a:off x="10368720" y="5368680"/>
            <a:ext cx="2522160" cy="31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449"/>
              </a:lnSpc>
              <a:tabLst>
                <a:tab algn="l" pos="0"/>
              </a:tabLst>
            </a:pPr>
            <a:r>
              <a:rPr b="0" lang="en-US" sz="1950" spc="-60" strike="noStrike">
                <a:solidFill>
                  <a:srgbClr val="2b2e3c"/>
                </a:solidFill>
                <a:latin typeface="Bitter Medium"/>
                <a:ea typeface="Bitter Medium"/>
              </a:rPr>
              <a:t>Industry Impact</a:t>
            </a:r>
            <a:endParaRPr b="0" lang="en-US" sz="19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3" name="Text 12"/>
          <p:cNvSpPr/>
          <p:nvPr/>
        </p:nvSpPr>
        <p:spPr>
          <a:xfrm>
            <a:off x="10368720" y="5805000"/>
            <a:ext cx="3345480" cy="161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500"/>
              </a:lnSpc>
              <a:tabLst>
                <a:tab algn="l" pos="0"/>
              </a:tabLst>
            </a:pPr>
            <a:r>
              <a:rPr b="0" lang="en-US" sz="1550" spc="-32" strike="noStrike">
                <a:solidFill>
                  <a:srgbClr val="2b2e3c"/>
                </a:solidFill>
                <a:latin typeface="Open Sans"/>
                <a:ea typeface="Open Sans"/>
              </a:rPr>
              <a:t>Influence best practices in serverless architecture design. Provide a foundation for future research in cloud computing optimization techniques.</a:t>
            </a:r>
            <a:endParaRPr b="0" lang="en-US" sz="15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Image 0" descr="preencoded.png"/>
          <p:cNvPicPr/>
          <p:nvPr/>
        </p:nvPicPr>
        <p:blipFill>
          <a:blip r:embed="rId1"/>
          <a:stretch/>
        </p:blipFill>
        <p:spPr>
          <a:xfrm>
            <a:off x="9144000" y="0"/>
            <a:ext cx="5486040" cy="8229240"/>
          </a:xfrm>
          <a:prstGeom prst="rect">
            <a:avLst/>
          </a:prstGeom>
          <a:ln w="0">
            <a:noFill/>
          </a:ln>
        </p:spPr>
      </p:pic>
      <p:sp>
        <p:nvSpPr>
          <p:cNvPr id="155" name="Text 0"/>
          <p:cNvSpPr/>
          <p:nvPr/>
        </p:nvSpPr>
        <p:spPr>
          <a:xfrm>
            <a:off x="627480" y="713880"/>
            <a:ext cx="7888680" cy="1120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4399"/>
              </a:lnSpc>
              <a:tabLst>
                <a:tab algn="l" pos="0"/>
              </a:tabLst>
            </a:pPr>
            <a:r>
              <a:rPr b="0" lang="en-US" sz="3500" spc="-106" strike="noStrike">
                <a:solidFill>
                  <a:srgbClr val="2c3f42"/>
                </a:solidFill>
                <a:latin typeface="Bitter Medium"/>
                <a:ea typeface="Bitter Medium"/>
              </a:rPr>
              <a:t>Methodology and Implementation Approach</a:t>
            </a:r>
            <a:endParaRPr b="0" lang="en-US" sz="3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6" name="Shape 1"/>
          <p:cNvSpPr/>
          <p:nvPr/>
        </p:nvSpPr>
        <p:spPr>
          <a:xfrm>
            <a:off x="627480" y="2103480"/>
            <a:ext cx="7888680" cy="5411880"/>
          </a:xfrm>
          <a:prstGeom prst="roundRect">
            <a:avLst>
              <a:gd name="adj" fmla="val 1391"/>
            </a:avLst>
          </a:prstGeom>
          <a:noFill/>
          <a:ln w="7560">
            <a:solidFill>
              <a:srgbClr val="000000">
                <a:alpha val="800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7" name="Shape 2"/>
          <p:cNvSpPr/>
          <p:nvPr/>
        </p:nvSpPr>
        <p:spPr>
          <a:xfrm>
            <a:off x="635040" y="2111040"/>
            <a:ext cx="7872480" cy="516600"/>
          </a:xfrm>
          <a:prstGeom prst="rect">
            <a:avLst/>
          </a:prstGeom>
          <a:solidFill>
            <a:srgbClr val="ffffff">
              <a:alpha val="4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8" name="Text 3"/>
          <p:cNvSpPr/>
          <p:nvPr/>
        </p:nvSpPr>
        <p:spPr>
          <a:xfrm>
            <a:off x="815400" y="2226240"/>
            <a:ext cx="2261520" cy="28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251"/>
              </a:lnSpc>
              <a:tabLst>
                <a:tab algn="l" pos="0"/>
              </a:tabLst>
            </a:pPr>
            <a:r>
              <a:rPr b="0" lang="en-US" sz="1400" spc="-29" strike="noStrike">
                <a:solidFill>
                  <a:srgbClr val="2b2e3c"/>
                </a:solidFill>
                <a:latin typeface="Open Sans"/>
                <a:ea typeface="Open Sans"/>
              </a:rPr>
              <a:t>Phase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9" name="Text 4"/>
          <p:cNvSpPr/>
          <p:nvPr/>
        </p:nvSpPr>
        <p:spPr>
          <a:xfrm>
            <a:off x="3443040" y="2226240"/>
            <a:ext cx="2257560" cy="28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251"/>
              </a:lnSpc>
              <a:tabLst>
                <a:tab algn="l" pos="0"/>
              </a:tabLst>
            </a:pPr>
            <a:r>
              <a:rPr b="0" lang="en-US" sz="1400" spc="-29" strike="noStrike">
                <a:solidFill>
                  <a:srgbClr val="2b2e3c"/>
                </a:solidFill>
                <a:latin typeface="Open Sans"/>
                <a:ea typeface="Open Sans"/>
              </a:rPr>
              <a:t>Description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0" name="Text 5"/>
          <p:cNvSpPr/>
          <p:nvPr/>
        </p:nvSpPr>
        <p:spPr>
          <a:xfrm>
            <a:off x="6067080" y="2226240"/>
            <a:ext cx="2261520" cy="28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251"/>
              </a:lnSpc>
              <a:tabLst>
                <a:tab algn="l" pos="0"/>
              </a:tabLst>
            </a:pPr>
            <a:r>
              <a:rPr b="0" lang="en-US" sz="1400" spc="-29" strike="noStrike">
                <a:solidFill>
                  <a:srgbClr val="2b2e3c"/>
                </a:solidFill>
                <a:latin typeface="Open Sans"/>
                <a:ea typeface="Open Sans"/>
              </a:rPr>
              <a:t>Outcome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1" name="Shape 6"/>
          <p:cNvSpPr/>
          <p:nvPr/>
        </p:nvSpPr>
        <p:spPr>
          <a:xfrm>
            <a:off x="635040" y="2628000"/>
            <a:ext cx="7872480" cy="1090440"/>
          </a:xfrm>
          <a:prstGeom prst="rect">
            <a:avLst/>
          </a:prstGeom>
          <a:solidFill>
            <a:srgbClr val="000000">
              <a:alpha val="4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62" name="Text 7"/>
          <p:cNvSpPr/>
          <p:nvPr/>
        </p:nvSpPr>
        <p:spPr>
          <a:xfrm>
            <a:off x="815400" y="2743200"/>
            <a:ext cx="2261520" cy="28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251"/>
              </a:lnSpc>
              <a:tabLst>
                <a:tab algn="l" pos="0"/>
              </a:tabLst>
            </a:pPr>
            <a:r>
              <a:rPr b="0" lang="en-US" sz="1400" spc="-29" strike="noStrike">
                <a:solidFill>
                  <a:srgbClr val="2b2e3c"/>
                </a:solidFill>
                <a:latin typeface="Open Sans"/>
                <a:ea typeface="Open Sans"/>
              </a:rPr>
              <a:t>Data Collection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3" name="Text 8"/>
          <p:cNvSpPr/>
          <p:nvPr/>
        </p:nvSpPr>
        <p:spPr>
          <a:xfrm>
            <a:off x="3443040" y="2743200"/>
            <a:ext cx="2257560" cy="86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251"/>
              </a:lnSpc>
              <a:tabLst>
                <a:tab algn="l" pos="0"/>
              </a:tabLst>
            </a:pPr>
            <a:r>
              <a:rPr b="0" lang="en-US" sz="1400" spc="-29" strike="noStrike">
                <a:solidFill>
                  <a:srgbClr val="2b2e3c"/>
                </a:solidFill>
                <a:latin typeface="Open Sans"/>
                <a:ea typeface="Open Sans"/>
              </a:rPr>
              <a:t>Gather serverless function metrics and performance data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4" name="Text 9"/>
          <p:cNvSpPr/>
          <p:nvPr/>
        </p:nvSpPr>
        <p:spPr>
          <a:xfrm>
            <a:off x="6067080" y="2743200"/>
            <a:ext cx="2261520" cy="57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251"/>
              </a:lnSpc>
              <a:tabLst>
                <a:tab algn="l" pos="0"/>
              </a:tabLst>
            </a:pPr>
            <a:r>
              <a:rPr b="0" lang="en-US" sz="1400" spc="-29" strike="noStrike">
                <a:solidFill>
                  <a:srgbClr val="2b2e3c"/>
                </a:solidFill>
                <a:latin typeface="Open Sans"/>
                <a:ea typeface="Open Sans"/>
              </a:rPr>
              <a:t>Comprehensive dataset for analysis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5" name="Shape 10"/>
          <p:cNvSpPr/>
          <p:nvPr/>
        </p:nvSpPr>
        <p:spPr>
          <a:xfrm>
            <a:off x="635040" y="3718800"/>
            <a:ext cx="7872480" cy="803520"/>
          </a:xfrm>
          <a:prstGeom prst="rect">
            <a:avLst/>
          </a:prstGeom>
          <a:solidFill>
            <a:srgbClr val="ffffff">
              <a:alpha val="4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6" name="Text 11"/>
          <p:cNvSpPr/>
          <p:nvPr/>
        </p:nvSpPr>
        <p:spPr>
          <a:xfrm>
            <a:off x="815400" y="3834000"/>
            <a:ext cx="2261520" cy="28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251"/>
              </a:lnSpc>
              <a:tabLst>
                <a:tab algn="l" pos="0"/>
              </a:tabLst>
            </a:pPr>
            <a:r>
              <a:rPr b="0" lang="en-US" sz="1400" spc="-29" strike="noStrike">
                <a:solidFill>
                  <a:srgbClr val="2b2e3c"/>
                </a:solidFill>
                <a:latin typeface="Open Sans"/>
                <a:ea typeface="Open Sans"/>
              </a:rPr>
              <a:t>Model Development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7" name="Text 12"/>
          <p:cNvSpPr/>
          <p:nvPr/>
        </p:nvSpPr>
        <p:spPr>
          <a:xfrm>
            <a:off x="3443040" y="3834000"/>
            <a:ext cx="2257560" cy="57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251"/>
              </a:lnSpc>
              <a:tabLst>
                <a:tab algn="l" pos="0"/>
              </a:tabLst>
            </a:pPr>
            <a:r>
              <a:rPr b="0" lang="en-US" sz="1400" spc="-29" strike="noStrike">
                <a:solidFill>
                  <a:srgbClr val="2b2e3c"/>
                </a:solidFill>
                <a:latin typeface="Open Sans"/>
                <a:ea typeface="Open Sans"/>
              </a:rPr>
              <a:t>Design and train ML models for cold start prediction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8" name="Text 13"/>
          <p:cNvSpPr/>
          <p:nvPr/>
        </p:nvSpPr>
        <p:spPr>
          <a:xfrm>
            <a:off x="6067080" y="3834000"/>
            <a:ext cx="2261520" cy="28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251"/>
              </a:lnSpc>
              <a:tabLst>
                <a:tab algn="l" pos="0"/>
              </a:tabLst>
            </a:pPr>
            <a:r>
              <a:rPr b="0" lang="en-US" sz="1400" spc="-29" strike="noStrike">
                <a:solidFill>
                  <a:srgbClr val="2b2e3c"/>
                </a:solidFill>
                <a:latin typeface="Open Sans"/>
                <a:ea typeface="Open Sans"/>
              </a:rPr>
              <a:t>Accurate predictive models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9" name="Shape 14"/>
          <p:cNvSpPr/>
          <p:nvPr/>
        </p:nvSpPr>
        <p:spPr>
          <a:xfrm>
            <a:off x="635040" y="4522680"/>
            <a:ext cx="7872480" cy="1090440"/>
          </a:xfrm>
          <a:prstGeom prst="rect">
            <a:avLst/>
          </a:prstGeom>
          <a:solidFill>
            <a:srgbClr val="000000">
              <a:alpha val="4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70" name="Text 15"/>
          <p:cNvSpPr/>
          <p:nvPr/>
        </p:nvSpPr>
        <p:spPr>
          <a:xfrm>
            <a:off x="815400" y="4637880"/>
            <a:ext cx="2261520" cy="28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251"/>
              </a:lnSpc>
              <a:tabLst>
                <a:tab algn="l" pos="0"/>
              </a:tabLst>
            </a:pPr>
            <a:r>
              <a:rPr b="0" lang="en-US" sz="1400" spc="-29" strike="noStrike">
                <a:solidFill>
                  <a:srgbClr val="2b2e3c"/>
                </a:solidFill>
                <a:latin typeface="Open Sans"/>
                <a:ea typeface="Open Sans"/>
              </a:rPr>
              <a:t>XAI Integration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1" name="Text 16"/>
          <p:cNvSpPr/>
          <p:nvPr/>
        </p:nvSpPr>
        <p:spPr>
          <a:xfrm>
            <a:off x="3443040" y="4637880"/>
            <a:ext cx="2257560" cy="86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251"/>
              </a:lnSpc>
              <a:tabLst>
                <a:tab algn="l" pos="0"/>
              </a:tabLst>
            </a:pPr>
            <a:r>
              <a:rPr b="0" lang="en-US" sz="1400" spc="-29" strike="noStrike">
                <a:solidFill>
                  <a:srgbClr val="2b2e3c"/>
                </a:solidFill>
                <a:latin typeface="Open Sans"/>
                <a:ea typeface="Open Sans"/>
              </a:rPr>
              <a:t>Implement explainable AI techniques for transparency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2" name="Text 17"/>
          <p:cNvSpPr/>
          <p:nvPr/>
        </p:nvSpPr>
        <p:spPr>
          <a:xfrm>
            <a:off x="6067080" y="4637880"/>
            <a:ext cx="2261520" cy="57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251"/>
              </a:lnSpc>
              <a:tabLst>
                <a:tab algn="l" pos="0"/>
              </a:tabLst>
            </a:pPr>
            <a:r>
              <a:rPr b="0" lang="en-US" sz="1400" spc="-29" strike="noStrike">
                <a:solidFill>
                  <a:srgbClr val="2b2e3c"/>
                </a:solidFill>
                <a:latin typeface="Open Sans"/>
                <a:ea typeface="Open Sans"/>
              </a:rPr>
              <a:t>Interpretable decision-making process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3" name="Shape 18"/>
          <p:cNvSpPr/>
          <p:nvPr/>
        </p:nvSpPr>
        <p:spPr>
          <a:xfrm>
            <a:off x="635040" y="5613480"/>
            <a:ext cx="7872480" cy="803520"/>
          </a:xfrm>
          <a:prstGeom prst="rect">
            <a:avLst/>
          </a:prstGeom>
          <a:solidFill>
            <a:srgbClr val="ffffff">
              <a:alpha val="4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4" name="Text 19"/>
          <p:cNvSpPr/>
          <p:nvPr/>
        </p:nvSpPr>
        <p:spPr>
          <a:xfrm>
            <a:off x="815400" y="5728680"/>
            <a:ext cx="2261520" cy="28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251"/>
              </a:lnSpc>
              <a:tabLst>
                <a:tab algn="l" pos="0"/>
              </a:tabLst>
            </a:pPr>
            <a:r>
              <a:rPr b="0" lang="en-US" sz="1400" spc="-29" strike="noStrike">
                <a:solidFill>
                  <a:srgbClr val="2b2e3c"/>
                </a:solidFill>
                <a:latin typeface="Open Sans"/>
                <a:ea typeface="Open Sans"/>
              </a:rPr>
              <a:t>Optimization Algorithm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5" name="Text 20"/>
          <p:cNvSpPr/>
          <p:nvPr/>
        </p:nvSpPr>
        <p:spPr>
          <a:xfrm>
            <a:off x="3443040" y="5728680"/>
            <a:ext cx="2257560" cy="57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251"/>
              </a:lnSpc>
              <a:tabLst>
                <a:tab algn="l" pos="0"/>
              </a:tabLst>
            </a:pPr>
            <a:r>
              <a:rPr b="0" lang="en-US" sz="1400" spc="-29" strike="noStrike">
                <a:solidFill>
                  <a:srgbClr val="2b2e3c"/>
                </a:solidFill>
                <a:latin typeface="Open Sans"/>
                <a:ea typeface="Open Sans"/>
              </a:rPr>
              <a:t>Develop adaptive resource management algorithms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6" name="Text 21"/>
          <p:cNvSpPr/>
          <p:nvPr/>
        </p:nvSpPr>
        <p:spPr>
          <a:xfrm>
            <a:off x="6067080" y="5728680"/>
            <a:ext cx="2261520" cy="57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251"/>
              </a:lnSpc>
              <a:tabLst>
                <a:tab algn="l" pos="0"/>
              </a:tabLst>
            </a:pPr>
            <a:r>
              <a:rPr b="0" lang="en-US" sz="1400" spc="-29" strike="noStrike">
                <a:solidFill>
                  <a:srgbClr val="2b2e3c"/>
                </a:solidFill>
                <a:latin typeface="Open Sans"/>
                <a:ea typeface="Open Sans"/>
              </a:rPr>
              <a:t>Efficient container lifecycle management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7" name="Shape 22"/>
          <p:cNvSpPr/>
          <p:nvPr/>
        </p:nvSpPr>
        <p:spPr>
          <a:xfrm>
            <a:off x="635040" y="6417360"/>
            <a:ext cx="7872480" cy="1090440"/>
          </a:xfrm>
          <a:prstGeom prst="rect">
            <a:avLst/>
          </a:prstGeom>
          <a:solidFill>
            <a:srgbClr val="000000">
              <a:alpha val="4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78" name="Text 23"/>
          <p:cNvSpPr/>
          <p:nvPr/>
        </p:nvSpPr>
        <p:spPr>
          <a:xfrm>
            <a:off x="815400" y="6532560"/>
            <a:ext cx="2261520" cy="28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251"/>
              </a:lnSpc>
              <a:tabLst>
                <a:tab algn="l" pos="0"/>
              </a:tabLst>
            </a:pPr>
            <a:r>
              <a:rPr b="0" lang="en-US" sz="1400" spc="-29" strike="noStrike">
                <a:solidFill>
                  <a:srgbClr val="2b2e3c"/>
                </a:solidFill>
                <a:latin typeface="Open Sans"/>
                <a:ea typeface="Open Sans"/>
              </a:rPr>
              <a:t>Evaluation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9" name="Text 24"/>
          <p:cNvSpPr/>
          <p:nvPr/>
        </p:nvSpPr>
        <p:spPr>
          <a:xfrm>
            <a:off x="3443040" y="6532560"/>
            <a:ext cx="2257560" cy="86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251"/>
              </a:lnSpc>
              <a:tabLst>
                <a:tab algn="l" pos="0"/>
              </a:tabLst>
            </a:pPr>
            <a:r>
              <a:rPr b="0" lang="en-US" sz="1400" spc="-29" strike="noStrike">
                <a:solidFill>
                  <a:srgbClr val="2b2e3c"/>
                </a:solidFill>
                <a:latin typeface="Open Sans"/>
                <a:ea typeface="Open Sans"/>
              </a:rPr>
              <a:t>Conduct experiments and benchmark against existing solutions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0" name="Text 25"/>
          <p:cNvSpPr/>
          <p:nvPr/>
        </p:nvSpPr>
        <p:spPr>
          <a:xfrm>
            <a:off x="6067080" y="6532560"/>
            <a:ext cx="2261520" cy="57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251"/>
              </a:lnSpc>
              <a:tabLst>
                <a:tab algn="l" pos="0"/>
              </a:tabLst>
            </a:pPr>
            <a:r>
              <a:rPr b="0" lang="en-US" sz="1400" spc="-29" strike="noStrike">
                <a:solidFill>
                  <a:srgbClr val="2b2e3c"/>
                </a:solidFill>
                <a:latin typeface="Open Sans"/>
                <a:ea typeface="Open Sans"/>
              </a:rPr>
              <a:t>Performance metrics and insights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5486040" cy="8229240"/>
          </a:xfrm>
          <a:prstGeom prst="rect">
            <a:avLst/>
          </a:prstGeom>
          <a:ln w="0">
            <a:noFill/>
          </a:ln>
        </p:spPr>
      </p:pic>
      <p:sp>
        <p:nvSpPr>
          <p:cNvPr id="182" name="Text 0"/>
          <p:cNvSpPr/>
          <p:nvPr/>
        </p:nvSpPr>
        <p:spPr>
          <a:xfrm>
            <a:off x="6260760" y="610560"/>
            <a:ext cx="7594560" cy="138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5400"/>
              </a:lnSpc>
              <a:tabLst>
                <a:tab algn="l" pos="0"/>
              </a:tabLst>
            </a:pPr>
            <a:r>
              <a:rPr b="0" lang="en-US" sz="4350" spc="-131" strike="noStrike">
                <a:solidFill>
                  <a:srgbClr val="2c3f42"/>
                </a:solidFill>
                <a:latin typeface="Bitter Medium"/>
                <a:ea typeface="Bitter Medium"/>
              </a:rPr>
              <a:t>Future Implications and Research Directions</a:t>
            </a:r>
            <a:endParaRPr b="0" lang="en-US" sz="435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83" name="Image 1" descr="preencoded.png"/>
          <p:cNvPicPr/>
          <p:nvPr/>
        </p:nvPicPr>
        <p:blipFill>
          <a:blip r:embed="rId2"/>
          <a:stretch/>
        </p:blipFill>
        <p:spPr>
          <a:xfrm>
            <a:off x="6260760" y="2325240"/>
            <a:ext cx="552960" cy="552960"/>
          </a:xfrm>
          <a:prstGeom prst="rect">
            <a:avLst/>
          </a:prstGeom>
          <a:ln w="0">
            <a:noFill/>
          </a:ln>
        </p:spPr>
      </p:pic>
      <p:sp>
        <p:nvSpPr>
          <p:cNvPr id="184" name="Text 1"/>
          <p:cNvSpPr/>
          <p:nvPr/>
        </p:nvSpPr>
        <p:spPr>
          <a:xfrm>
            <a:off x="6260760" y="3099600"/>
            <a:ext cx="3446640" cy="345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01"/>
              </a:lnSpc>
              <a:tabLst>
                <a:tab algn="l" pos="0"/>
              </a:tabLst>
            </a:pPr>
            <a:r>
              <a:rPr b="0" lang="en-US" sz="2150" spc="-66" strike="noStrike">
                <a:solidFill>
                  <a:srgbClr val="2b2e3c"/>
                </a:solidFill>
                <a:latin typeface="Bitter Medium"/>
                <a:ea typeface="Bitter Medium"/>
              </a:rPr>
              <a:t>Edge Computing Integration</a:t>
            </a:r>
            <a:endParaRPr b="0" lang="en-US" sz="21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5" name="Text 2"/>
          <p:cNvSpPr/>
          <p:nvPr/>
        </p:nvSpPr>
        <p:spPr>
          <a:xfrm>
            <a:off x="6260760" y="3578040"/>
            <a:ext cx="3631320" cy="1062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0" lang="en-US" sz="1700" spc="-35" strike="noStrike">
                <a:solidFill>
                  <a:srgbClr val="2b2e3c"/>
                </a:solidFill>
                <a:latin typeface="Open Sans"/>
                <a:ea typeface="Open Sans"/>
              </a:rPr>
              <a:t>Explore synergies between serverless and edge computing for ultra-low latency applications.</a:t>
            </a:r>
            <a:endParaRPr b="0" lang="en-US" sz="17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86" name="Image 2" descr="preencoded.png"/>
          <p:cNvPicPr/>
          <p:nvPr/>
        </p:nvPicPr>
        <p:blipFill>
          <a:blip r:embed="rId3"/>
          <a:stretch/>
        </p:blipFill>
        <p:spPr>
          <a:xfrm>
            <a:off x="10224360" y="2325240"/>
            <a:ext cx="552960" cy="552960"/>
          </a:xfrm>
          <a:prstGeom prst="rect">
            <a:avLst/>
          </a:prstGeom>
          <a:ln w="0">
            <a:noFill/>
          </a:ln>
        </p:spPr>
      </p:pic>
      <p:sp>
        <p:nvSpPr>
          <p:cNvPr id="187" name="Text 3"/>
          <p:cNvSpPr/>
          <p:nvPr/>
        </p:nvSpPr>
        <p:spPr>
          <a:xfrm>
            <a:off x="10224360" y="3099600"/>
            <a:ext cx="2977560" cy="345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01"/>
              </a:lnSpc>
              <a:tabLst>
                <a:tab algn="l" pos="0"/>
              </a:tabLst>
            </a:pPr>
            <a:r>
              <a:rPr b="0" lang="en-US" sz="2150" spc="-66" strike="noStrike">
                <a:solidFill>
                  <a:srgbClr val="2b2e3c"/>
                </a:solidFill>
                <a:latin typeface="Bitter Medium"/>
                <a:ea typeface="Bitter Medium"/>
              </a:rPr>
              <a:t>Advanced AI Techniques</a:t>
            </a:r>
            <a:endParaRPr b="0" lang="en-US" sz="21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8" name="Text 4"/>
          <p:cNvSpPr/>
          <p:nvPr/>
        </p:nvSpPr>
        <p:spPr>
          <a:xfrm>
            <a:off x="10224360" y="3578040"/>
            <a:ext cx="3631320" cy="1062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0" lang="en-US" sz="1700" spc="-35" strike="noStrike">
                <a:solidFill>
                  <a:srgbClr val="2b2e3c"/>
                </a:solidFill>
                <a:latin typeface="Open Sans"/>
                <a:ea typeface="Open Sans"/>
              </a:rPr>
              <a:t>Investigate reinforcement learning and federated learning for distributed serverless optimization.</a:t>
            </a:r>
            <a:endParaRPr b="0" lang="en-US" sz="17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89" name="Image 3" descr="preencoded.png"/>
          <p:cNvPicPr/>
          <p:nvPr/>
        </p:nvPicPr>
        <p:blipFill>
          <a:blip r:embed="rId4"/>
          <a:stretch/>
        </p:blipFill>
        <p:spPr>
          <a:xfrm>
            <a:off x="6260760" y="5304240"/>
            <a:ext cx="552960" cy="552960"/>
          </a:xfrm>
          <a:prstGeom prst="rect">
            <a:avLst/>
          </a:prstGeom>
          <a:ln w="0">
            <a:noFill/>
          </a:ln>
        </p:spPr>
      </p:pic>
      <p:sp>
        <p:nvSpPr>
          <p:cNvPr id="190" name="Text 5"/>
          <p:cNvSpPr/>
          <p:nvPr/>
        </p:nvSpPr>
        <p:spPr>
          <a:xfrm>
            <a:off x="6260760" y="6078600"/>
            <a:ext cx="2916720" cy="345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01"/>
              </a:lnSpc>
              <a:tabLst>
                <a:tab algn="l" pos="0"/>
              </a:tabLst>
            </a:pPr>
            <a:r>
              <a:rPr b="0" lang="en-US" sz="2150" spc="-66" strike="noStrike">
                <a:solidFill>
                  <a:srgbClr val="2b2e3c"/>
                </a:solidFill>
                <a:latin typeface="Bitter Medium"/>
                <a:ea typeface="Bitter Medium"/>
              </a:rPr>
              <a:t>Security Enhancements</a:t>
            </a:r>
            <a:endParaRPr b="0" lang="en-US" sz="21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1" name="Text 6"/>
          <p:cNvSpPr/>
          <p:nvPr/>
        </p:nvSpPr>
        <p:spPr>
          <a:xfrm>
            <a:off x="6260760" y="6557040"/>
            <a:ext cx="3631320" cy="1062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0" lang="en-US" sz="1700" spc="-35" strike="noStrike">
                <a:solidFill>
                  <a:srgbClr val="2b2e3c"/>
                </a:solidFill>
                <a:latin typeface="Open Sans"/>
                <a:ea typeface="Open Sans"/>
              </a:rPr>
              <a:t>Develop AI-driven security measures to protect serverless functions from emerging threats.</a:t>
            </a:r>
            <a:endParaRPr b="0" lang="en-US" sz="17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92" name="Image 4" descr="preencoded.png"/>
          <p:cNvPicPr/>
          <p:nvPr/>
        </p:nvPicPr>
        <p:blipFill>
          <a:blip r:embed="rId5"/>
          <a:stretch/>
        </p:blipFill>
        <p:spPr>
          <a:xfrm>
            <a:off x="10224360" y="5304240"/>
            <a:ext cx="552960" cy="552960"/>
          </a:xfrm>
          <a:prstGeom prst="rect">
            <a:avLst/>
          </a:prstGeom>
          <a:ln w="0">
            <a:noFill/>
          </a:ln>
        </p:spPr>
      </p:pic>
      <p:sp>
        <p:nvSpPr>
          <p:cNvPr id="193" name="Text 7"/>
          <p:cNvSpPr/>
          <p:nvPr/>
        </p:nvSpPr>
        <p:spPr>
          <a:xfrm>
            <a:off x="10224360" y="6078600"/>
            <a:ext cx="3517920" cy="345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01"/>
              </a:lnSpc>
              <a:tabLst>
                <a:tab algn="l" pos="0"/>
              </a:tabLst>
            </a:pPr>
            <a:r>
              <a:rPr b="0" lang="en-US" sz="2150" spc="-66" strike="noStrike">
                <a:solidFill>
                  <a:srgbClr val="2b2e3c"/>
                </a:solidFill>
                <a:latin typeface="Bitter Medium"/>
                <a:ea typeface="Bitter Medium"/>
              </a:rPr>
              <a:t>Cross-Platform Optimization</a:t>
            </a:r>
            <a:endParaRPr b="0" lang="en-US" sz="21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4" name="Text 8"/>
          <p:cNvSpPr/>
          <p:nvPr/>
        </p:nvSpPr>
        <p:spPr>
          <a:xfrm>
            <a:off x="10224360" y="6557040"/>
            <a:ext cx="3631320" cy="1062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0" lang="en-US" sz="1700" spc="-35" strike="noStrike">
                <a:solidFill>
                  <a:srgbClr val="2b2e3c"/>
                </a:solidFill>
                <a:latin typeface="Open Sans"/>
                <a:ea typeface="Open Sans"/>
              </a:rPr>
              <a:t>Create unified frameworks for optimizing serverless performance across multiple cloud providers.</a:t>
            </a:r>
            <a:endParaRPr b="0" lang="en-US" sz="17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Image 7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5486040" cy="8229240"/>
          </a:xfrm>
          <a:prstGeom prst="rect">
            <a:avLst/>
          </a:prstGeom>
          <a:ln w="0">
            <a:noFill/>
          </a:ln>
        </p:spPr>
      </p:pic>
      <p:pic>
        <p:nvPicPr>
          <p:cNvPr id="196" name="Image 8" descr="preencoded.png"/>
          <p:cNvPicPr/>
          <p:nvPr/>
        </p:nvPicPr>
        <p:blipFill>
          <a:blip r:embed="rId2"/>
          <a:stretch/>
        </p:blipFill>
        <p:spPr>
          <a:xfrm>
            <a:off x="283680" y="2696400"/>
            <a:ext cx="4918680" cy="2836440"/>
          </a:xfrm>
          <a:prstGeom prst="rect">
            <a:avLst/>
          </a:prstGeom>
          <a:ln w="0">
            <a:noFill/>
          </a:ln>
        </p:spPr>
      </p:pic>
      <p:sp>
        <p:nvSpPr>
          <p:cNvPr id="197" name="Text 27"/>
          <p:cNvSpPr/>
          <p:nvPr/>
        </p:nvSpPr>
        <p:spPr>
          <a:xfrm>
            <a:off x="6280200" y="1931760"/>
            <a:ext cx="7556040" cy="195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7699"/>
              </a:lnSpc>
              <a:tabLst>
                <a:tab algn="l" pos="0"/>
              </a:tabLst>
            </a:pPr>
            <a:r>
              <a:rPr b="0" lang="en-US" sz="6150" spc="-185" strike="noStrike">
                <a:solidFill>
                  <a:srgbClr val="2c3f42"/>
                </a:solidFill>
                <a:latin typeface="Bitter Medium"/>
                <a:ea typeface="Bitter Medium"/>
              </a:rPr>
              <a:t>Cloud Computing Models Overview</a:t>
            </a:r>
            <a:endParaRPr b="0" lang="en-US" sz="61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8" name="Text 28"/>
          <p:cNvSpPr/>
          <p:nvPr/>
        </p:nvSpPr>
        <p:spPr>
          <a:xfrm>
            <a:off x="6280200" y="4228200"/>
            <a:ext cx="7556040" cy="108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pc="-38" strike="noStrike">
                <a:solidFill>
                  <a:srgbClr val="2b2e3c"/>
                </a:solidFill>
                <a:latin typeface="Open Sans"/>
                <a:ea typeface="Open Sans"/>
              </a:rPr>
              <a:t>Cloud computing offers various service and deployment models, each catering to different organizational needs. These models provide flexibility in resource management, scalability, and control over infrastructure.</a:t>
            </a:r>
            <a:endParaRPr b="0" lang="en-US" sz="17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9" name="Text 29"/>
          <p:cNvSpPr/>
          <p:nvPr/>
        </p:nvSpPr>
        <p:spPr>
          <a:xfrm>
            <a:off x="6280200" y="5572080"/>
            <a:ext cx="7556040" cy="72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pc="-38" strike="noStrike">
                <a:solidFill>
                  <a:srgbClr val="2b2e3c"/>
                </a:solidFill>
                <a:latin typeface="Open Sans"/>
                <a:ea typeface="Open Sans"/>
              </a:rPr>
              <a:t>Understanding these models is crucial for optimizing cloud strategies and leveraging the full potential of cloud technologies.</a:t>
            </a:r>
            <a:endParaRPr b="0" lang="en-US" sz="17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</TotalTime>
  <Application>LibreOffice/24.2.6.2$Linux_X86_64 LibreOffice_project/420$Build-2</Application>
  <AppVersion>15.0000</AppVersion>
  <Company>PptxGenJS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2024-11-06T17:52:38Z</dcterms:created>
  <dc:creator>PptxGenJS</dc:creator>
  <dc:description/>
  <dc:language>en-US</dc:language>
  <cp:lastModifiedBy/>
  <dcterms:modified xsi:type="dcterms:W3CDTF">2024-11-06T23:37:23Z</dcterms:modified>
  <cp:revision>3</cp:revision>
  <dc:subject>PptxGenJS Presentation</dc:subject>
  <dc:title>PptxGenJS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r8>8</vt:r8>
  </property>
  <property fmtid="{D5CDD505-2E9C-101B-9397-08002B2CF9AE}" pid="3" name="PresentationFormat">
    <vt:lpwstr>On-screen Show (16:9)</vt:lpwstr>
  </property>
  <property fmtid="{D5CDD505-2E9C-101B-9397-08002B2CF9AE}" pid="4" name="Slides">
    <vt:r8>8</vt:r8>
  </property>
</Properties>
</file>